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2"/>
  </p:notesMasterIdLst>
  <p:sldIdLst>
    <p:sldId id="256" r:id="rId2"/>
    <p:sldId id="257" r:id="rId3"/>
    <p:sldId id="260" r:id="rId4"/>
    <p:sldId id="333" r:id="rId5"/>
    <p:sldId id="693" r:id="rId6"/>
    <p:sldId id="694" r:id="rId7"/>
    <p:sldId id="695" r:id="rId8"/>
    <p:sldId id="696" r:id="rId9"/>
    <p:sldId id="697" r:id="rId10"/>
    <p:sldId id="698" r:id="rId11"/>
    <p:sldId id="699" r:id="rId12"/>
    <p:sldId id="700" r:id="rId13"/>
    <p:sldId id="701" r:id="rId14"/>
    <p:sldId id="702" r:id="rId15"/>
    <p:sldId id="703" r:id="rId16"/>
    <p:sldId id="704" r:id="rId17"/>
    <p:sldId id="705" r:id="rId18"/>
    <p:sldId id="706" r:id="rId19"/>
    <p:sldId id="707" r:id="rId20"/>
    <p:sldId id="708" r:id="rId21"/>
    <p:sldId id="709" r:id="rId22"/>
    <p:sldId id="710" r:id="rId23"/>
    <p:sldId id="711" r:id="rId24"/>
    <p:sldId id="712" r:id="rId25"/>
    <p:sldId id="713" r:id="rId26"/>
    <p:sldId id="714" r:id="rId27"/>
    <p:sldId id="715" r:id="rId28"/>
    <p:sldId id="716" r:id="rId29"/>
    <p:sldId id="717" r:id="rId30"/>
    <p:sldId id="718" r:id="rId31"/>
    <p:sldId id="719" r:id="rId32"/>
    <p:sldId id="720" r:id="rId33"/>
    <p:sldId id="721" r:id="rId34"/>
    <p:sldId id="722" r:id="rId35"/>
    <p:sldId id="723" r:id="rId36"/>
    <p:sldId id="724" r:id="rId37"/>
    <p:sldId id="725" r:id="rId38"/>
    <p:sldId id="726" r:id="rId39"/>
    <p:sldId id="727" r:id="rId40"/>
    <p:sldId id="728" r:id="rId41"/>
    <p:sldId id="729" r:id="rId42"/>
    <p:sldId id="730" r:id="rId43"/>
    <p:sldId id="731" r:id="rId44"/>
    <p:sldId id="732" r:id="rId45"/>
    <p:sldId id="733" r:id="rId46"/>
    <p:sldId id="734" r:id="rId47"/>
    <p:sldId id="735" r:id="rId48"/>
    <p:sldId id="480" r:id="rId49"/>
    <p:sldId id="736" r:id="rId50"/>
    <p:sldId id="737"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780" y="6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ttman, Barry" userId="bff186cd-6ce8-41ba-8e8c-e85cdef216de" providerId="ADAL" clId="{8063752B-BF16-439E-B9EF-35CC8195527B}"/>
    <pc:docChg chg="custSel modSld">
      <pc:chgData name="Wittman, Barry" userId="bff186cd-6ce8-41ba-8e8c-e85cdef216de" providerId="ADAL" clId="{8063752B-BF16-439E-B9EF-35CC8195527B}" dt="2024-12-03T19:01:05.803" v="9" actId="20577"/>
      <pc:docMkLst>
        <pc:docMk/>
      </pc:docMkLst>
      <pc:sldChg chg="modSp modAnim">
        <pc:chgData name="Wittman, Barry" userId="bff186cd-6ce8-41ba-8e8c-e85cdef216de" providerId="ADAL" clId="{8063752B-BF16-439E-B9EF-35CC8195527B}" dt="2024-12-03T19:01:05.803" v="9" actId="20577"/>
        <pc:sldMkLst>
          <pc:docMk/>
          <pc:sldMk cId="3669022766" sldId="737"/>
        </pc:sldMkLst>
        <pc:spChg chg="mod">
          <ac:chgData name="Wittman, Barry" userId="bff186cd-6ce8-41ba-8e8c-e85cdef216de" providerId="ADAL" clId="{8063752B-BF16-439E-B9EF-35CC8195527B}" dt="2024-12-03T19:01:05.803" v="9" actId="20577"/>
          <ac:spMkLst>
            <pc:docMk/>
            <pc:sldMk cId="3669022766" sldId="737"/>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12/3/2024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916985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12/3/2024</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12/3/2024</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12/3/2024</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2100</a:t>
            </a:r>
          </a:p>
        </p:txBody>
      </p:sp>
      <p:sp>
        <p:nvSpPr>
          <p:cNvPr id="3" name="Subtitle 2"/>
          <p:cNvSpPr>
            <a:spLocks noGrp="1"/>
          </p:cNvSpPr>
          <p:nvPr>
            <p:ph type="subTitle" idx="1"/>
          </p:nvPr>
        </p:nvSpPr>
        <p:spPr/>
        <p:txBody>
          <a:bodyPr/>
          <a:lstStyle/>
          <a:p>
            <a:r>
              <a:rPr lang="en-US" dirty="0"/>
              <a:t>Week 15 - Wednesday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N-Queens</a:t>
            </a:r>
          </a:p>
        </p:txBody>
      </p:sp>
      <p:sp>
        <p:nvSpPr>
          <p:cNvPr id="3" name="Content Placeholder 2"/>
          <p:cNvSpPr>
            <a:spLocks noGrp="1"/>
          </p:cNvSpPr>
          <p:nvPr>
            <p:ph idx="1"/>
          </p:nvPr>
        </p:nvSpPr>
        <p:spPr>
          <a:xfrm>
            <a:off x="609600" y="1775192"/>
            <a:ext cx="7010400" cy="4625609"/>
          </a:xfrm>
        </p:spPr>
        <p:txBody>
          <a:bodyPr/>
          <a:lstStyle/>
          <a:p>
            <a:r>
              <a:rPr lang="en-US" dirty="0"/>
              <a:t>Given an </a:t>
            </a:r>
            <a:r>
              <a:rPr lang="en-US" b="1" i="1" dirty="0"/>
              <a:t>N</a:t>
            </a:r>
            <a:r>
              <a:rPr lang="en-US" dirty="0"/>
              <a:t> x </a:t>
            </a:r>
            <a:r>
              <a:rPr lang="en-US" b="1" i="1" dirty="0"/>
              <a:t>N</a:t>
            </a:r>
            <a:r>
              <a:rPr lang="en-US" dirty="0"/>
              <a:t> chess board, where </a:t>
            </a:r>
            <a:r>
              <a:rPr lang="en-US" b="1" i="1" dirty="0"/>
              <a:t>N</a:t>
            </a:r>
            <a:r>
              <a:rPr lang="en-US" dirty="0"/>
              <a:t> ≥ 4 it is possible to place </a:t>
            </a:r>
            <a:r>
              <a:rPr lang="en-US" b="1" i="1" dirty="0"/>
              <a:t>N</a:t>
            </a:r>
            <a:r>
              <a:rPr lang="en-US" dirty="0"/>
              <a:t> queens on the board so that none of them are able to attack each other in a given move</a:t>
            </a:r>
          </a:p>
          <a:p>
            <a:r>
              <a:rPr lang="en-US" dirty="0"/>
              <a:t>Write a method that, given a value of </a:t>
            </a:r>
            <a:r>
              <a:rPr lang="en-US" b="1" i="1" dirty="0"/>
              <a:t>N</a:t>
            </a:r>
            <a:r>
              <a:rPr lang="en-US" dirty="0"/>
              <a:t>, will return the total number of ways that the </a:t>
            </a:r>
            <a:r>
              <a:rPr lang="en-US" b="1" i="1" dirty="0"/>
              <a:t>N</a:t>
            </a:r>
            <a:r>
              <a:rPr lang="en-US" dirty="0"/>
              <a:t> queens can be placed</a:t>
            </a:r>
          </a:p>
        </p:txBody>
      </p:sp>
      <p:pic>
        <p:nvPicPr>
          <p:cNvPr id="1026" name="Picture 2"/>
          <p:cNvPicPr>
            <a:picLocks noChangeAspect="1" noChangeArrowheads="1"/>
          </p:cNvPicPr>
          <p:nvPr/>
        </p:nvPicPr>
        <p:blipFill>
          <a:blip r:embed="rId2" cstate="print"/>
          <a:srcRect/>
          <a:stretch>
            <a:fillRect/>
          </a:stretch>
        </p:blipFill>
        <p:spPr bwMode="auto">
          <a:xfrm>
            <a:off x="8153400" y="2373496"/>
            <a:ext cx="3429000" cy="3429000"/>
          </a:xfrm>
          <a:prstGeom prst="rect">
            <a:avLst/>
          </a:prstGeom>
          <a:noFill/>
          <a:ln w="9525">
            <a:noFill/>
            <a:miter lim="800000"/>
            <a:headEnd/>
            <a:tailEnd/>
          </a:ln>
        </p:spPr>
      </p:pic>
    </p:spTree>
    <p:extLst>
      <p:ext uri="{BB962C8B-B14F-4D97-AF65-F5344CB8AC3E}">
        <p14:creationId xmlns:p14="http://schemas.microsoft.com/office/powerpoint/2010/main" val="1055802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Symbol tables</a:t>
            </a:r>
          </a:p>
        </p:txBody>
      </p:sp>
      <p:sp>
        <p:nvSpPr>
          <p:cNvPr id="5" name="Content Placeholder 4"/>
          <p:cNvSpPr>
            <a:spLocks noGrp="1"/>
          </p:cNvSpPr>
          <p:nvPr>
            <p:ph idx="1"/>
          </p:nvPr>
        </p:nvSpPr>
        <p:spPr/>
        <p:txBody>
          <a:bodyPr/>
          <a:lstStyle/>
          <a:p>
            <a:r>
              <a:rPr lang="en-US" dirty="0"/>
              <a:t>A symbol table goes by many names:</a:t>
            </a:r>
          </a:p>
          <a:p>
            <a:pPr lvl="1"/>
            <a:r>
              <a:rPr lang="en-US" dirty="0"/>
              <a:t>Map</a:t>
            </a:r>
          </a:p>
          <a:p>
            <a:pPr lvl="1"/>
            <a:r>
              <a:rPr lang="en-US" dirty="0"/>
              <a:t>Lookup table</a:t>
            </a:r>
          </a:p>
          <a:p>
            <a:pPr lvl="1"/>
            <a:r>
              <a:rPr lang="en-US" dirty="0"/>
              <a:t>Dictionary</a:t>
            </a:r>
          </a:p>
          <a:p>
            <a:r>
              <a:rPr lang="en-US" dirty="0"/>
              <a:t>The idea is a table that has a two columns, a key and a value</a:t>
            </a:r>
          </a:p>
          <a:p>
            <a:r>
              <a:rPr lang="en-US" dirty="0"/>
              <a:t>You can store, lookup, and change the value based on the key</a:t>
            </a:r>
          </a:p>
        </p:txBody>
      </p:sp>
    </p:spTree>
    <p:extLst>
      <p:ext uri="{BB962C8B-B14F-4D97-AF65-F5344CB8AC3E}">
        <p14:creationId xmlns:p14="http://schemas.microsoft.com/office/powerpoint/2010/main" val="210210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Symbol table ADT</a:t>
            </a:r>
          </a:p>
        </p:txBody>
      </p:sp>
      <p:sp>
        <p:nvSpPr>
          <p:cNvPr id="6" name="Content Placeholder 5"/>
          <p:cNvSpPr>
            <a:spLocks noGrp="1"/>
          </p:cNvSpPr>
          <p:nvPr>
            <p:ph idx="1"/>
          </p:nvPr>
        </p:nvSpPr>
        <p:spPr/>
        <p:txBody>
          <a:bodyPr>
            <a:normAutofit fontScale="85000" lnSpcReduction="20000"/>
          </a:bodyPr>
          <a:lstStyle/>
          <a:p>
            <a:r>
              <a:rPr lang="en-US" dirty="0"/>
              <a:t>We can define a symbol table ADT with a few essential operations:</a:t>
            </a:r>
          </a:p>
          <a:p>
            <a:pPr lvl="1"/>
            <a:r>
              <a:rPr lang="en-US" dirty="0"/>
              <a:t>put(Key </a:t>
            </a:r>
            <a:r>
              <a:rPr lang="en-US" dirty="0" err="1"/>
              <a:t>key</a:t>
            </a:r>
            <a:r>
              <a:rPr lang="en-US" dirty="0"/>
              <a:t>, Value value)</a:t>
            </a:r>
          </a:p>
          <a:p>
            <a:pPr lvl="2"/>
            <a:r>
              <a:rPr lang="en-US" dirty="0"/>
              <a:t>Put the key-value pair into the table</a:t>
            </a:r>
          </a:p>
          <a:p>
            <a:pPr lvl="1"/>
            <a:r>
              <a:rPr lang="en-US" dirty="0"/>
              <a:t>get(Key key):</a:t>
            </a:r>
          </a:p>
          <a:p>
            <a:pPr lvl="2"/>
            <a:r>
              <a:rPr lang="en-US" dirty="0"/>
              <a:t>Retrieve the value associated with key</a:t>
            </a:r>
          </a:p>
          <a:p>
            <a:pPr lvl="1"/>
            <a:r>
              <a:rPr lang="en-US" dirty="0"/>
              <a:t>delete(Key key)</a:t>
            </a:r>
          </a:p>
          <a:p>
            <a:pPr lvl="2"/>
            <a:r>
              <a:rPr lang="en-US" dirty="0"/>
              <a:t>Remove the value associated with key</a:t>
            </a:r>
          </a:p>
          <a:p>
            <a:pPr lvl="1"/>
            <a:r>
              <a:rPr lang="en-US" dirty="0"/>
              <a:t>contains(Key key)</a:t>
            </a:r>
          </a:p>
          <a:p>
            <a:pPr lvl="2"/>
            <a:r>
              <a:rPr lang="en-US" dirty="0"/>
              <a:t>See if the table contains a key</a:t>
            </a:r>
          </a:p>
          <a:p>
            <a:pPr lvl="1"/>
            <a:r>
              <a:rPr lang="en-US" dirty="0" err="1"/>
              <a:t>isEmpty</a:t>
            </a:r>
            <a:r>
              <a:rPr lang="en-US" dirty="0"/>
              <a:t>()</a:t>
            </a:r>
          </a:p>
          <a:p>
            <a:pPr lvl="1"/>
            <a:r>
              <a:rPr lang="en-US" dirty="0"/>
              <a:t>size()</a:t>
            </a:r>
          </a:p>
          <a:p>
            <a:r>
              <a:rPr lang="en-US" dirty="0"/>
              <a:t>It's also useful to be able to iterate over all keys</a:t>
            </a:r>
          </a:p>
        </p:txBody>
      </p:sp>
    </p:spTree>
    <p:extLst>
      <p:ext uri="{BB962C8B-B14F-4D97-AF65-F5344CB8AC3E}">
        <p14:creationId xmlns:p14="http://schemas.microsoft.com/office/powerpoint/2010/main" val="1084268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a:t>Trees</a:t>
            </a:r>
          </a:p>
        </p:txBody>
      </p:sp>
    </p:spTree>
    <p:extLst>
      <p:ext uri="{BB962C8B-B14F-4D97-AF65-F5344CB8AC3E}">
        <p14:creationId xmlns:p14="http://schemas.microsoft.com/office/powerpoint/2010/main" val="1587925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Trees</a:t>
            </a:r>
          </a:p>
        </p:txBody>
      </p:sp>
      <p:sp>
        <p:nvSpPr>
          <p:cNvPr id="4" name="Content Placeholder 3"/>
          <p:cNvSpPr>
            <a:spLocks noGrp="1"/>
          </p:cNvSpPr>
          <p:nvPr>
            <p:ph idx="1"/>
          </p:nvPr>
        </p:nvSpPr>
        <p:spPr/>
        <p:txBody>
          <a:bodyPr>
            <a:normAutofit/>
          </a:bodyPr>
          <a:lstStyle/>
          <a:p>
            <a:r>
              <a:rPr lang="en-US" dirty="0"/>
              <a:t>A tree is a data structure built out of nodes with children</a:t>
            </a:r>
          </a:p>
          <a:p>
            <a:r>
              <a:rPr lang="en-US" dirty="0"/>
              <a:t>A general tree node can have any non-negative number of children</a:t>
            </a:r>
          </a:p>
          <a:p>
            <a:r>
              <a:rPr lang="en-US" dirty="0"/>
              <a:t>Every child has exactly one parent node</a:t>
            </a:r>
          </a:p>
          <a:p>
            <a:r>
              <a:rPr lang="en-US" dirty="0"/>
              <a:t>There are no loops in a tree</a:t>
            </a:r>
          </a:p>
          <a:p>
            <a:r>
              <a:rPr lang="en-US" dirty="0"/>
              <a:t>A tree expressions a hierarchy or a similar relationship</a:t>
            </a:r>
          </a:p>
          <a:p>
            <a:endParaRPr lang="en-US" dirty="0"/>
          </a:p>
        </p:txBody>
      </p:sp>
    </p:spTree>
    <p:extLst>
      <p:ext uri="{BB962C8B-B14F-4D97-AF65-F5344CB8AC3E}">
        <p14:creationId xmlns:p14="http://schemas.microsoft.com/office/powerpoint/2010/main" val="3090544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Terminology</a:t>
            </a:r>
          </a:p>
        </p:txBody>
      </p:sp>
      <p:sp>
        <p:nvSpPr>
          <p:cNvPr id="3" name="Content Placeholder 2"/>
          <p:cNvSpPr>
            <a:spLocks noGrp="1"/>
          </p:cNvSpPr>
          <p:nvPr>
            <p:ph idx="1"/>
          </p:nvPr>
        </p:nvSpPr>
        <p:spPr/>
        <p:txBody>
          <a:bodyPr>
            <a:normAutofit/>
          </a:bodyPr>
          <a:lstStyle/>
          <a:p>
            <a:r>
              <a:rPr lang="en-US" dirty="0"/>
              <a:t>The </a:t>
            </a:r>
            <a:r>
              <a:rPr lang="en-US" b="1" dirty="0"/>
              <a:t>root</a:t>
            </a:r>
            <a:r>
              <a:rPr lang="en-US" dirty="0"/>
              <a:t>  is the top of the tree, the node which has no parents</a:t>
            </a:r>
          </a:p>
          <a:p>
            <a:r>
              <a:rPr lang="en-US" dirty="0"/>
              <a:t>A </a:t>
            </a:r>
            <a:r>
              <a:rPr lang="en-US" b="1" dirty="0"/>
              <a:t>leaf</a:t>
            </a:r>
            <a:r>
              <a:rPr lang="en-US" dirty="0"/>
              <a:t> of a tree is a node that has no children</a:t>
            </a:r>
          </a:p>
          <a:p>
            <a:r>
              <a:rPr lang="en-US" dirty="0"/>
              <a:t>An </a:t>
            </a:r>
            <a:r>
              <a:rPr lang="en-US" b="1" dirty="0"/>
              <a:t>inner node</a:t>
            </a:r>
            <a:r>
              <a:rPr lang="en-US" dirty="0"/>
              <a:t> is a node that does have children</a:t>
            </a:r>
          </a:p>
          <a:p>
            <a:r>
              <a:rPr lang="en-US" dirty="0"/>
              <a:t>An </a:t>
            </a:r>
            <a:r>
              <a:rPr lang="en-US" b="1" dirty="0"/>
              <a:t>edge</a:t>
            </a:r>
            <a:r>
              <a:rPr lang="en-US" dirty="0"/>
              <a:t> or a </a:t>
            </a:r>
            <a:r>
              <a:rPr lang="en-US" b="1" dirty="0"/>
              <a:t>link</a:t>
            </a:r>
            <a:r>
              <a:rPr lang="en-US" dirty="0"/>
              <a:t> connects a node to its children</a:t>
            </a:r>
          </a:p>
          <a:p>
            <a:r>
              <a:rPr lang="en-US" dirty="0"/>
              <a:t>The </a:t>
            </a:r>
            <a:r>
              <a:rPr lang="en-US" b="1" dirty="0"/>
              <a:t>depth</a:t>
            </a:r>
            <a:r>
              <a:rPr lang="en-US" dirty="0"/>
              <a:t> of a node is the length of the path from a node to its root</a:t>
            </a:r>
          </a:p>
          <a:p>
            <a:r>
              <a:rPr lang="en-US" dirty="0"/>
              <a:t>The </a:t>
            </a:r>
            <a:r>
              <a:rPr lang="en-US" b="1" dirty="0"/>
              <a:t>height</a:t>
            </a:r>
            <a:r>
              <a:rPr lang="en-US" dirty="0"/>
              <a:t> of the tree is the greatest depth of any node</a:t>
            </a:r>
          </a:p>
          <a:p>
            <a:r>
              <a:rPr lang="en-US" dirty="0"/>
              <a:t>A </a:t>
            </a:r>
            <a:r>
              <a:rPr lang="en-US" b="1" dirty="0" err="1"/>
              <a:t>subtree</a:t>
            </a:r>
            <a:r>
              <a:rPr lang="en-US" dirty="0"/>
              <a:t> is a node in a tree and all of its children</a:t>
            </a:r>
          </a:p>
          <a:p>
            <a:r>
              <a:rPr lang="en-US" b="1" dirty="0"/>
              <a:t>Level:</a:t>
            </a:r>
            <a:r>
              <a:rPr lang="en-US" dirty="0"/>
              <a:t> the set of all nodes at a given depth from the root</a:t>
            </a:r>
          </a:p>
          <a:p>
            <a:endParaRPr lang="en-US" dirty="0"/>
          </a:p>
        </p:txBody>
      </p:sp>
    </p:spTree>
    <p:extLst>
      <p:ext uri="{BB962C8B-B14F-4D97-AF65-F5344CB8AC3E}">
        <p14:creationId xmlns:p14="http://schemas.microsoft.com/office/powerpoint/2010/main" val="1787444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Arrow Connector 11"/>
          <p:cNvCxnSpPr>
            <a:stCxn id="4" idx="4"/>
            <a:endCxn id="6" idx="0"/>
          </p:cNvCxnSpPr>
          <p:nvPr/>
        </p:nvCxnSpPr>
        <p:spPr>
          <a:xfrm rot="5400000">
            <a:off x="5905500" y="3238500"/>
            <a:ext cx="1143000" cy="1588"/>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4" idx="3"/>
            <a:endCxn id="5" idx="7"/>
          </p:cNvCxnSpPr>
          <p:nvPr/>
        </p:nvCxnSpPr>
        <p:spPr>
          <a:xfrm rot="5400000">
            <a:off x="4857189" y="2647389"/>
            <a:ext cx="1410822" cy="1182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3"/>
            <a:endCxn id="8" idx="7"/>
          </p:cNvCxnSpPr>
          <p:nvPr/>
        </p:nvCxnSpPr>
        <p:spPr>
          <a:xfrm rot="5400000">
            <a:off x="3371289" y="4819089"/>
            <a:ext cx="1182222" cy="7250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5" idx="5"/>
            <a:endCxn id="9" idx="1"/>
          </p:cNvCxnSpPr>
          <p:nvPr/>
        </p:nvCxnSpPr>
        <p:spPr>
          <a:xfrm rot="16200000" flipH="1">
            <a:off x="4628589" y="4933389"/>
            <a:ext cx="1182222" cy="4964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4" idx="5"/>
            <a:endCxn id="7" idx="1"/>
          </p:cNvCxnSpPr>
          <p:nvPr/>
        </p:nvCxnSpPr>
        <p:spPr>
          <a:xfrm rot="16200000" flipH="1">
            <a:off x="6685989" y="2647389"/>
            <a:ext cx="1410822" cy="1182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7" idx="5"/>
            <a:endCxn id="10" idx="1"/>
          </p:cNvCxnSpPr>
          <p:nvPr/>
        </p:nvCxnSpPr>
        <p:spPr>
          <a:xfrm rot="16200000" flipH="1">
            <a:off x="8476689" y="4742889"/>
            <a:ext cx="1182222" cy="8774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A tree</a:t>
            </a:r>
          </a:p>
        </p:txBody>
      </p:sp>
      <p:sp>
        <p:nvSpPr>
          <p:cNvPr id="4" name="Oval 3"/>
          <p:cNvSpPr/>
          <p:nvPr/>
        </p:nvSpPr>
        <p:spPr>
          <a:xfrm>
            <a:off x="6019800" y="1752600"/>
            <a:ext cx="914400" cy="914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t>1</a:t>
            </a:r>
          </a:p>
        </p:txBody>
      </p:sp>
      <p:sp>
        <p:nvSpPr>
          <p:cNvPr id="5" name="Oval 4"/>
          <p:cNvSpPr/>
          <p:nvPr/>
        </p:nvSpPr>
        <p:spPr>
          <a:xfrm>
            <a:off x="4191000" y="3810000"/>
            <a:ext cx="914400" cy="9144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2</a:t>
            </a:r>
          </a:p>
        </p:txBody>
      </p:sp>
      <p:sp>
        <p:nvSpPr>
          <p:cNvPr id="6" name="Oval 5"/>
          <p:cNvSpPr/>
          <p:nvPr/>
        </p:nvSpPr>
        <p:spPr>
          <a:xfrm>
            <a:off x="6019800" y="38100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3</a:t>
            </a:r>
          </a:p>
        </p:txBody>
      </p:sp>
      <p:sp>
        <p:nvSpPr>
          <p:cNvPr id="7" name="Oval 6"/>
          <p:cNvSpPr/>
          <p:nvPr/>
        </p:nvSpPr>
        <p:spPr>
          <a:xfrm>
            <a:off x="7848600" y="3810000"/>
            <a:ext cx="914400" cy="9144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4</a:t>
            </a:r>
          </a:p>
        </p:txBody>
      </p:sp>
      <p:sp>
        <p:nvSpPr>
          <p:cNvPr id="8" name="Oval 7"/>
          <p:cNvSpPr/>
          <p:nvPr/>
        </p:nvSpPr>
        <p:spPr>
          <a:xfrm>
            <a:off x="2819400" y="5638800"/>
            <a:ext cx="914400" cy="9144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400" b="1" dirty="0"/>
              <a:t>5</a:t>
            </a:r>
          </a:p>
        </p:txBody>
      </p:sp>
      <p:sp>
        <p:nvSpPr>
          <p:cNvPr id="9" name="Oval 8"/>
          <p:cNvSpPr/>
          <p:nvPr/>
        </p:nvSpPr>
        <p:spPr>
          <a:xfrm>
            <a:off x="5334000" y="5638800"/>
            <a:ext cx="914400" cy="9144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400" b="1" dirty="0"/>
              <a:t>6</a:t>
            </a:r>
          </a:p>
        </p:txBody>
      </p:sp>
      <p:sp>
        <p:nvSpPr>
          <p:cNvPr id="10" name="Oval 9"/>
          <p:cNvSpPr/>
          <p:nvPr/>
        </p:nvSpPr>
        <p:spPr>
          <a:xfrm>
            <a:off x="9372600" y="5638800"/>
            <a:ext cx="914400" cy="91440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400" b="1" dirty="0"/>
              <a:t>7</a:t>
            </a:r>
          </a:p>
        </p:txBody>
      </p:sp>
      <p:sp>
        <p:nvSpPr>
          <p:cNvPr id="28" name="TextBox 27"/>
          <p:cNvSpPr txBox="1"/>
          <p:nvPr/>
        </p:nvSpPr>
        <p:spPr>
          <a:xfrm>
            <a:off x="7239000" y="1752601"/>
            <a:ext cx="1752600" cy="769441"/>
          </a:xfrm>
          <a:prstGeom prst="rect">
            <a:avLst/>
          </a:prstGeom>
          <a:noFill/>
        </p:spPr>
        <p:txBody>
          <a:bodyPr wrap="square" rtlCol="0">
            <a:spAutoFit/>
          </a:bodyPr>
          <a:lstStyle/>
          <a:p>
            <a:r>
              <a:rPr lang="en-US" sz="4400" dirty="0">
                <a:solidFill>
                  <a:schemeClr val="accent1"/>
                </a:solidFill>
              </a:rPr>
              <a:t>Root</a:t>
            </a:r>
          </a:p>
        </p:txBody>
      </p:sp>
      <p:sp>
        <p:nvSpPr>
          <p:cNvPr id="29" name="TextBox 28"/>
          <p:cNvSpPr txBox="1"/>
          <p:nvPr/>
        </p:nvSpPr>
        <p:spPr>
          <a:xfrm>
            <a:off x="2209800" y="3352800"/>
            <a:ext cx="1752600" cy="1446550"/>
          </a:xfrm>
          <a:prstGeom prst="rect">
            <a:avLst/>
          </a:prstGeom>
          <a:noFill/>
        </p:spPr>
        <p:txBody>
          <a:bodyPr wrap="square" rtlCol="0">
            <a:spAutoFit/>
          </a:bodyPr>
          <a:lstStyle/>
          <a:p>
            <a:pPr algn="r"/>
            <a:r>
              <a:rPr lang="en-US" sz="4400" dirty="0">
                <a:solidFill>
                  <a:schemeClr val="accent4"/>
                </a:solidFill>
              </a:rPr>
              <a:t>Inner Nodes</a:t>
            </a:r>
          </a:p>
        </p:txBody>
      </p:sp>
      <p:sp>
        <p:nvSpPr>
          <p:cNvPr id="30" name="TextBox 29"/>
          <p:cNvSpPr txBox="1"/>
          <p:nvPr/>
        </p:nvSpPr>
        <p:spPr>
          <a:xfrm>
            <a:off x="6553200" y="5410201"/>
            <a:ext cx="1905000" cy="769441"/>
          </a:xfrm>
          <a:prstGeom prst="rect">
            <a:avLst/>
          </a:prstGeom>
          <a:noFill/>
        </p:spPr>
        <p:txBody>
          <a:bodyPr wrap="square" rtlCol="0">
            <a:spAutoFit/>
          </a:bodyPr>
          <a:lstStyle/>
          <a:p>
            <a:r>
              <a:rPr lang="en-US" sz="4400" dirty="0">
                <a:solidFill>
                  <a:schemeClr val="accent2"/>
                </a:solidFill>
              </a:rPr>
              <a:t>Leaves</a:t>
            </a:r>
          </a:p>
        </p:txBody>
      </p:sp>
    </p:spTree>
    <p:extLst>
      <p:ext uri="{BB962C8B-B14F-4D97-AF65-F5344CB8AC3E}">
        <p14:creationId xmlns:p14="http://schemas.microsoft.com/office/powerpoint/2010/main" val="2047213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tree</a:t>
            </a:r>
          </a:p>
        </p:txBody>
      </p:sp>
      <p:sp>
        <p:nvSpPr>
          <p:cNvPr id="3" name="Content Placeholder 2"/>
          <p:cNvSpPr>
            <a:spLocks noGrp="1"/>
          </p:cNvSpPr>
          <p:nvPr>
            <p:ph idx="1"/>
          </p:nvPr>
        </p:nvSpPr>
        <p:spPr/>
        <p:txBody>
          <a:bodyPr/>
          <a:lstStyle/>
          <a:p>
            <a:r>
              <a:rPr lang="en-US" dirty="0"/>
              <a:t>A binary tree is a tree such that each node has two or fewer children</a:t>
            </a:r>
          </a:p>
          <a:p>
            <a:r>
              <a:rPr lang="en-US" dirty="0"/>
              <a:t>The two children of a node are generally called the </a:t>
            </a:r>
            <a:r>
              <a:rPr lang="en-US" b="1" dirty="0"/>
              <a:t>left child</a:t>
            </a:r>
            <a:r>
              <a:rPr lang="en-US" dirty="0"/>
              <a:t> and the </a:t>
            </a:r>
            <a:r>
              <a:rPr lang="en-US" b="1" dirty="0"/>
              <a:t>right child</a:t>
            </a:r>
            <a:r>
              <a:rPr lang="en-US" dirty="0"/>
              <a:t>, respectively</a:t>
            </a:r>
          </a:p>
        </p:txBody>
      </p:sp>
    </p:spTree>
    <p:extLst>
      <p:ext uri="{BB962C8B-B14F-4D97-AF65-F5344CB8AC3E}">
        <p14:creationId xmlns:p14="http://schemas.microsoft.com/office/powerpoint/2010/main" val="172506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tree</a:t>
            </a:r>
          </a:p>
        </p:txBody>
      </p:sp>
      <p:cxnSp>
        <p:nvCxnSpPr>
          <p:cNvPr id="5" name="Straight Arrow Connector 4"/>
          <p:cNvCxnSpPr>
            <a:stCxn id="10" idx="3"/>
            <a:endCxn id="11" idx="7"/>
          </p:cNvCxnSpPr>
          <p:nvPr/>
        </p:nvCxnSpPr>
        <p:spPr>
          <a:xfrm rot="5400000">
            <a:off x="4857189" y="2647389"/>
            <a:ext cx="1410822" cy="1182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1" idx="3"/>
            <a:endCxn id="14" idx="7"/>
          </p:cNvCxnSpPr>
          <p:nvPr/>
        </p:nvCxnSpPr>
        <p:spPr>
          <a:xfrm rot="5400000">
            <a:off x="3371289" y="4819089"/>
            <a:ext cx="1182222" cy="7250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11" idx="5"/>
            <a:endCxn id="15" idx="1"/>
          </p:cNvCxnSpPr>
          <p:nvPr/>
        </p:nvCxnSpPr>
        <p:spPr>
          <a:xfrm rot="16200000" flipH="1">
            <a:off x="4628589" y="4933389"/>
            <a:ext cx="1182222" cy="4964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0" idx="5"/>
            <a:endCxn id="13" idx="1"/>
          </p:cNvCxnSpPr>
          <p:nvPr/>
        </p:nvCxnSpPr>
        <p:spPr>
          <a:xfrm rot="16200000" flipH="1">
            <a:off x="6685989" y="2647389"/>
            <a:ext cx="1410822" cy="11822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13" idx="5"/>
            <a:endCxn id="16" idx="1"/>
          </p:cNvCxnSpPr>
          <p:nvPr/>
        </p:nvCxnSpPr>
        <p:spPr>
          <a:xfrm rot="16200000" flipH="1">
            <a:off x="8476689" y="4742889"/>
            <a:ext cx="1182222" cy="87742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6019800" y="1752600"/>
            <a:ext cx="914400" cy="914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t>1</a:t>
            </a:r>
          </a:p>
        </p:txBody>
      </p:sp>
      <p:sp>
        <p:nvSpPr>
          <p:cNvPr id="11" name="Oval 10"/>
          <p:cNvSpPr/>
          <p:nvPr/>
        </p:nvSpPr>
        <p:spPr>
          <a:xfrm>
            <a:off x="4191000" y="3810000"/>
            <a:ext cx="914400" cy="9144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2</a:t>
            </a:r>
          </a:p>
        </p:txBody>
      </p:sp>
      <p:sp>
        <p:nvSpPr>
          <p:cNvPr id="13" name="Oval 12"/>
          <p:cNvSpPr/>
          <p:nvPr/>
        </p:nvSpPr>
        <p:spPr>
          <a:xfrm>
            <a:off x="7848600" y="3810000"/>
            <a:ext cx="914400" cy="9144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3</a:t>
            </a:r>
          </a:p>
        </p:txBody>
      </p:sp>
      <p:sp>
        <p:nvSpPr>
          <p:cNvPr id="14" name="Oval 13"/>
          <p:cNvSpPr/>
          <p:nvPr/>
        </p:nvSpPr>
        <p:spPr>
          <a:xfrm>
            <a:off x="2819400" y="56388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4</a:t>
            </a:r>
          </a:p>
        </p:txBody>
      </p:sp>
      <p:sp>
        <p:nvSpPr>
          <p:cNvPr id="15" name="Oval 14"/>
          <p:cNvSpPr/>
          <p:nvPr/>
        </p:nvSpPr>
        <p:spPr>
          <a:xfrm>
            <a:off x="5334000" y="56388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5</a:t>
            </a:r>
          </a:p>
        </p:txBody>
      </p:sp>
      <p:sp>
        <p:nvSpPr>
          <p:cNvPr id="16" name="Oval 15"/>
          <p:cNvSpPr/>
          <p:nvPr/>
        </p:nvSpPr>
        <p:spPr>
          <a:xfrm>
            <a:off x="9372600" y="5638800"/>
            <a:ext cx="914400" cy="91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6</a:t>
            </a:r>
          </a:p>
        </p:txBody>
      </p:sp>
    </p:spTree>
    <p:extLst>
      <p:ext uri="{BB962C8B-B14F-4D97-AF65-F5344CB8AC3E}">
        <p14:creationId xmlns:p14="http://schemas.microsoft.com/office/powerpoint/2010/main" val="1966104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tree terminology</a:t>
            </a:r>
          </a:p>
        </p:txBody>
      </p:sp>
      <p:sp>
        <p:nvSpPr>
          <p:cNvPr id="3" name="Content Placeholder 2"/>
          <p:cNvSpPr>
            <a:spLocks noGrp="1"/>
          </p:cNvSpPr>
          <p:nvPr>
            <p:ph idx="1"/>
          </p:nvPr>
        </p:nvSpPr>
        <p:spPr/>
        <p:txBody>
          <a:bodyPr>
            <a:normAutofit/>
          </a:bodyPr>
          <a:lstStyle/>
          <a:p>
            <a:r>
              <a:rPr lang="en-US" b="1" dirty="0"/>
              <a:t>Full binary tree: </a:t>
            </a:r>
            <a:r>
              <a:rPr lang="en-US" dirty="0"/>
              <a:t>every node other than the leaves has two children</a:t>
            </a:r>
          </a:p>
          <a:p>
            <a:r>
              <a:rPr lang="en-US" b="1" dirty="0"/>
              <a:t>Perfect binary tree:</a:t>
            </a:r>
            <a:r>
              <a:rPr lang="en-US" dirty="0"/>
              <a:t> a full binary tree where all leaves are at the same depth</a:t>
            </a:r>
          </a:p>
          <a:p>
            <a:r>
              <a:rPr lang="en-US" b="1" dirty="0"/>
              <a:t>Complete binary tree:</a:t>
            </a:r>
            <a:r>
              <a:rPr lang="en-US" dirty="0"/>
              <a:t> every level, except possibly the last, is completely filled, with all nodes to the left</a:t>
            </a:r>
          </a:p>
          <a:p>
            <a:r>
              <a:rPr lang="en-US" b="1" dirty="0"/>
              <a:t>Balanced binary tree:</a:t>
            </a:r>
            <a:r>
              <a:rPr lang="en-US" dirty="0"/>
              <a:t> the depths of all the leaves differ by at most 1</a:t>
            </a:r>
          </a:p>
        </p:txBody>
      </p:sp>
    </p:spTree>
    <p:extLst>
      <p:ext uri="{BB962C8B-B14F-4D97-AF65-F5344CB8AC3E}">
        <p14:creationId xmlns:p14="http://schemas.microsoft.com/office/powerpoint/2010/main" val="2466228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Review up to Exam 1</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Binary search tree (BST)</a:t>
            </a:r>
          </a:p>
        </p:txBody>
      </p:sp>
      <p:sp>
        <p:nvSpPr>
          <p:cNvPr id="3" name="Content Placeholder 2"/>
          <p:cNvSpPr>
            <a:spLocks noGrp="1"/>
          </p:cNvSpPr>
          <p:nvPr>
            <p:ph idx="1"/>
          </p:nvPr>
        </p:nvSpPr>
        <p:spPr/>
        <p:txBody>
          <a:bodyPr/>
          <a:lstStyle/>
          <a:p>
            <a:r>
              <a:rPr lang="en-US" dirty="0"/>
              <a:t>A binary search tree is binary tree with three properties:</a:t>
            </a:r>
          </a:p>
          <a:p>
            <a:pPr marL="969264" lvl="1" indent="-514350">
              <a:buFont typeface="+mj-lt"/>
              <a:buAutoNum type="arabicPeriod"/>
            </a:pPr>
            <a:r>
              <a:rPr lang="en-US" dirty="0"/>
              <a:t>The left </a:t>
            </a:r>
            <a:r>
              <a:rPr lang="en-US" dirty="0" err="1"/>
              <a:t>subtree</a:t>
            </a:r>
            <a:r>
              <a:rPr lang="en-US" dirty="0"/>
              <a:t> of the root only contains nodes with keys less than the root’s key</a:t>
            </a:r>
          </a:p>
          <a:p>
            <a:pPr marL="969264" lvl="1" indent="-514350">
              <a:buFont typeface="+mj-lt"/>
              <a:buAutoNum type="arabicPeriod"/>
            </a:pPr>
            <a:r>
              <a:rPr lang="en-US" dirty="0"/>
              <a:t>The right </a:t>
            </a:r>
            <a:r>
              <a:rPr lang="en-US" dirty="0" err="1"/>
              <a:t>subtree</a:t>
            </a:r>
            <a:r>
              <a:rPr lang="en-US" dirty="0"/>
              <a:t> of the root only contains nodes with keys greater than the root’s key</a:t>
            </a:r>
          </a:p>
          <a:p>
            <a:pPr marL="969264" lvl="1" indent="-514350">
              <a:buFont typeface="+mj-lt"/>
              <a:buAutoNum type="arabicPeriod"/>
            </a:pPr>
            <a:r>
              <a:rPr lang="en-US" dirty="0"/>
              <a:t>Both the left and the right </a:t>
            </a:r>
            <a:r>
              <a:rPr lang="en-US" dirty="0" err="1"/>
              <a:t>subtrees</a:t>
            </a:r>
            <a:r>
              <a:rPr lang="en-US" dirty="0"/>
              <a:t> are also binary search trees</a:t>
            </a:r>
          </a:p>
        </p:txBody>
      </p:sp>
    </p:spTree>
    <p:extLst>
      <p:ext uri="{BB962C8B-B14F-4D97-AF65-F5344CB8AC3E}">
        <p14:creationId xmlns:p14="http://schemas.microsoft.com/office/powerpoint/2010/main" val="3932006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Purpose of a BST</a:t>
            </a:r>
            <a:endParaRPr lang="en-US" dirty="0"/>
          </a:p>
        </p:txBody>
      </p:sp>
      <p:sp>
        <p:nvSpPr>
          <p:cNvPr id="5" name="Content Placeholder 4"/>
          <p:cNvSpPr>
            <a:spLocks noGrp="1"/>
          </p:cNvSpPr>
          <p:nvPr>
            <p:ph idx="1"/>
          </p:nvPr>
        </p:nvSpPr>
        <p:spPr/>
        <p:txBody>
          <a:bodyPr/>
          <a:lstStyle/>
          <a:p>
            <a:r>
              <a:rPr lang="en-US" dirty="0"/>
              <a:t>Keeping data organized</a:t>
            </a:r>
          </a:p>
          <a:p>
            <a:pPr lvl="1"/>
            <a:r>
              <a:rPr lang="en-US" dirty="0"/>
              <a:t>Easy to produce a sorted order in O(</a:t>
            </a:r>
            <a:r>
              <a:rPr lang="en-US" b="1" i="1" dirty="0"/>
              <a:t>n</a:t>
            </a:r>
            <a:r>
              <a:rPr lang="en-US" dirty="0"/>
              <a:t>) time</a:t>
            </a:r>
          </a:p>
          <a:p>
            <a:endParaRPr lang="en-US" dirty="0"/>
          </a:p>
          <a:p>
            <a:r>
              <a:rPr lang="en-US" dirty="0"/>
              <a:t>Find, add, and delete are all O(log </a:t>
            </a:r>
            <a:r>
              <a:rPr lang="en-US" b="1" i="1" dirty="0"/>
              <a:t>n</a:t>
            </a:r>
            <a:r>
              <a:rPr lang="en-US" dirty="0"/>
              <a:t>) time</a:t>
            </a:r>
          </a:p>
        </p:txBody>
      </p:sp>
    </p:spTree>
    <p:extLst>
      <p:ext uri="{BB962C8B-B14F-4D97-AF65-F5344CB8AC3E}">
        <p14:creationId xmlns:p14="http://schemas.microsoft.com/office/powerpoint/2010/main" val="3683009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Basic BST class</a:t>
            </a:r>
          </a:p>
        </p:txBody>
      </p:sp>
      <p:sp>
        <p:nvSpPr>
          <p:cNvPr id="5" name="Content Placeholder 4"/>
          <p:cNvSpPr>
            <a:spLocks noGrp="1"/>
          </p:cNvSpPr>
          <p:nvPr>
            <p:ph idx="1"/>
          </p:nvPr>
        </p:nvSpPr>
        <p:spPr/>
        <p:txBody>
          <a:bodyPr>
            <a:normAutofit fontScale="85000" lnSpcReduction="20000"/>
          </a:bodyPr>
          <a:lstStyle/>
          <a:p>
            <a:pPr>
              <a:buNone/>
            </a:pPr>
            <a:r>
              <a:rPr lang="en-US" b="1" dirty="0">
                <a:solidFill>
                  <a:srgbClr val="0070C0"/>
                </a:solidFill>
                <a:latin typeface="Courier New" pitchFamily="49" charset="0"/>
                <a:cs typeface="Courier New" pitchFamily="49" charset="0"/>
              </a:rPr>
              <a:t>public class</a:t>
            </a:r>
            <a:r>
              <a:rPr lang="en-US" b="1" dirty="0">
                <a:latin typeface="Courier New" pitchFamily="49" charset="0"/>
                <a:cs typeface="Courier New" pitchFamily="49" charset="0"/>
              </a:rPr>
              <a:t> Tree {</a:t>
            </a:r>
          </a:p>
          <a:p>
            <a:pPr>
              <a:buNone/>
            </a:pPr>
            <a:r>
              <a:rPr lang="en-US" b="1" dirty="0">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private static class </a:t>
            </a:r>
            <a:r>
              <a:rPr lang="en-US" b="1" dirty="0">
                <a:latin typeface="Courier New" pitchFamily="49" charset="0"/>
                <a:cs typeface="Courier New" pitchFamily="49" charset="0"/>
              </a:rPr>
              <a:t>Node {</a:t>
            </a:r>
          </a:p>
          <a:p>
            <a:pPr lvl="1">
              <a:buNone/>
            </a:pPr>
            <a:r>
              <a:rPr lang="en-US" sz="3200" b="1" dirty="0">
                <a:solidFill>
                  <a:srgbClr val="0070C0"/>
                </a:solidFill>
                <a:latin typeface="Courier New" pitchFamily="49" charset="0"/>
                <a:cs typeface="Courier New" pitchFamily="49" charset="0"/>
              </a:rPr>
              <a:t>	public </a:t>
            </a:r>
            <a:r>
              <a:rPr lang="en-US" sz="3200" b="1" dirty="0" err="1">
                <a:solidFill>
                  <a:srgbClr val="0070C0"/>
                </a:solidFill>
                <a:latin typeface="Courier New" pitchFamily="49" charset="0"/>
                <a:cs typeface="Courier New" pitchFamily="49" charset="0"/>
              </a:rPr>
              <a:t>int</a:t>
            </a:r>
            <a:r>
              <a:rPr lang="en-US" sz="3200" b="1" dirty="0">
                <a:latin typeface="Courier New" pitchFamily="49" charset="0"/>
                <a:cs typeface="Courier New" pitchFamily="49" charset="0"/>
              </a:rPr>
              <a:t> key;</a:t>
            </a:r>
          </a:p>
          <a:p>
            <a:pPr lvl="1">
              <a:buNone/>
            </a:pPr>
            <a:r>
              <a:rPr lang="en-US" sz="3200" b="1" dirty="0">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public </a:t>
            </a:r>
            <a:r>
              <a:rPr lang="en-US" sz="3200" b="1" dirty="0">
                <a:latin typeface="Courier New" pitchFamily="49" charset="0"/>
                <a:cs typeface="Courier New" pitchFamily="49" charset="0"/>
              </a:rPr>
              <a:t>String value;</a:t>
            </a:r>
          </a:p>
          <a:p>
            <a:pPr lvl="1">
              <a:buNone/>
            </a:pPr>
            <a:r>
              <a:rPr lang="en-US" sz="3200" b="1" dirty="0">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public </a:t>
            </a:r>
            <a:r>
              <a:rPr lang="en-US" sz="3200" b="1" dirty="0">
                <a:latin typeface="Courier New" pitchFamily="49" charset="0"/>
                <a:cs typeface="Courier New" pitchFamily="49" charset="0"/>
              </a:rPr>
              <a:t>Node left;</a:t>
            </a:r>
          </a:p>
          <a:p>
            <a:pPr lvl="1">
              <a:buNone/>
            </a:pPr>
            <a:r>
              <a:rPr lang="en-US" sz="3200" b="1" dirty="0">
                <a:latin typeface="Courier New" pitchFamily="49" charset="0"/>
                <a:cs typeface="Courier New" pitchFamily="49" charset="0"/>
              </a:rPr>
              <a:t>	</a:t>
            </a:r>
            <a:r>
              <a:rPr lang="en-US" sz="3200" b="1" dirty="0">
                <a:solidFill>
                  <a:srgbClr val="0070C0"/>
                </a:solidFill>
                <a:latin typeface="Courier New" pitchFamily="49" charset="0"/>
                <a:cs typeface="Courier New" pitchFamily="49" charset="0"/>
              </a:rPr>
              <a:t>public </a:t>
            </a:r>
            <a:r>
              <a:rPr lang="en-US" sz="3200" b="1" dirty="0">
                <a:latin typeface="Courier New" pitchFamily="49" charset="0"/>
                <a:cs typeface="Courier New" pitchFamily="49" charset="0"/>
              </a:rPr>
              <a:t>Node right;</a:t>
            </a:r>
          </a:p>
          <a:p>
            <a:pPr>
              <a:buNone/>
            </a:pPr>
            <a:r>
              <a:rPr lang="en-US" b="1" dirty="0">
                <a:latin typeface="Courier New" pitchFamily="49" charset="0"/>
                <a:cs typeface="Courier New" pitchFamily="49" charset="0"/>
              </a:rPr>
              <a:t>	}</a:t>
            </a:r>
          </a:p>
          <a:p>
            <a:pPr>
              <a:buNone/>
            </a:pPr>
            <a:endParaRPr lang="en-US" b="1" dirty="0">
              <a:latin typeface="Courier New" pitchFamily="49" charset="0"/>
              <a:cs typeface="Courier New" pitchFamily="49" charset="0"/>
            </a:endParaRPr>
          </a:p>
          <a:p>
            <a:pPr>
              <a:buNone/>
            </a:pPr>
            <a:r>
              <a:rPr lang="en-US" b="1" dirty="0">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private </a:t>
            </a:r>
            <a:r>
              <a:rPr lang="en-US" b="1" dirty="0">
                <a:latin typeface="Courier New" pitchFamily="49" charset="0"/>
                <a:cs typeface="Courier New" pitchFamily="49" charset="0"/>
              </a:rPr>
              <a:t>Node root = </a:t>
            </a:r>
            <a:r>
              <a:rPr lang="en-US" b="1" dirty="0">
                <a:solidFill>
                  <a:srgbClr val="0070C0"/>
                </a:solidFill>
                <a:latin typeface="Courier New" pitchFamily="49" charset="0"/>
                <a:cs typeface="Courier New" pitchFamily="49" charset="0"/>
              </a:rPr>
              <a:t>null</a:t>
            </a:r>
            <a:r>
              <a:rPr lang="en-US" b="1" dirty="0">
                <a:latin typeface="Courier New" pitchFamily="49" charset="0"/>
                <a:cs typeface="Courier New" pitchFamily="49" charset="0"/>
              </a:rPr>
              <a:t>;</a:t>
            </a:r>
          </a:p>
          <a:p>
            <a:pPr>
              <a:buNone/>
            </a:pPr>
            <a:endParaRPr lang="en-US" b="1" dirty="0">
              <a:latin typeface="Courier New" pitchFamily="49" charset="0"/>
              <a:cs typeface="Courier New" pitchFamily="49" charset="0"/>
            </a:endParaRPr>
          </a:p>
          <a:p>
            <a:pPr>
              <a:buNone/>
            </a:pPr>
            <a:r>
              <a:rPr lang="en-US" b="1" dirty="0">
                <a:latin typeface="Courier New" pitchFamily="49" charset="0"/>
                <a:cs typeface="Courier New" pitchFamily="49" charset="0"/>
              </a:rPr>
              <a:t>	…</a:t>
            </a:r>
          </a:p>
          <a:p>
            <a:pPr>
              <a:buNone/>
            </a:pPr>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167131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Preorder</a:t>
            </a:r>
          </a:p>
        </p:txBody>
      </p:sp>
      <p:sp>
        <p:nvSpPr>
          <p:cNvPr id="15" name="TextBox 14"/>
          <p:cNvSpPr txBox="1"/>
          <p:nvPr/>
        </p:nvSpPr>
        <p:spPr>
          <a:xfrm>
            <a:off x="2438400" y="5646004"/>
            <a:ext cx="7620000" cy="830997"/>
          </a:xfrm>
          <a:prstGeom prst="rect">
            <a:avLst/>
          </a:prstGeom>
          <a:noFill/>
        </p:spPr>
        <p:txBody>
          <a:bodyPr wrap="square" rtlCol="0">
            <a:spAutoFit/>
          </a:bodyPr>
          <a:lstStyle/>
          <a:p>
            <a:r>
              <a:rPr lang="en-US" sz="4800" dirty="0"/>
              <a:t>29  14  9 . . 19 . 26 . . 34  31 . . .</a:t>
            </a:r>
          </a:p>
        </p:txBody>
      </p:sp>
      <p:grpSp>
        <p:nvGrpSpPr>
          <p:cNvPr id="26" name="Group 25"/>
          <p:cNvGrpSpPr/>
          <p:nvPr/>
        </p:nvGrpSpPr>
        <p:grpSpPr>
          <a:xfrm>
            <a:off x="3505200" y="1600200"/>
            <a:ext cx="4800600" cy="4053692"/>
            <a:chOff x="722034" y="1741713"/>
            <a:chExt cx="6240780" cy="5269800"/>
          </a:xfrm>
        </p:grpSpPr>
        <p:cxnSp>
          <p:nvCxnSpPr>
            <p:cNvPr id="4" name="Straight Arrow Connector 3"/>
            <p:cNvCxnSpPr>
              <a:stCxn id="9" idx="3"/>
              <a:endCxn id="10" idx="7"/>
            </p:cNvCxnSpPr>
            <p:nvPr/>
          </p:nvCxnSpPr>
          <p:spPr>
            <a:xfrm flipH="1">
              <a:off x="2559163" y="2487160"/>
              <a:ext cx="1563789"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stCxn id="10" idx="3"/>
              <a:endCxn id="12" idx="7"/>
            </p:cNvCxnSpPr>
            <p:nvPr/>
          </p:nvCxnSpPr>
          <p:spPr>
            <a:xfrm flipH="1">
              <a:off x="1467481" y="4124683"/>
              <a:ext cx="474132"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0" idx="5"/>
              <a:endCxn id="13" idx="1"/>
            </p:cNvCxnSpPr>
            <p:nvPr/>
          </p:nvCxnSpPr>
          <p:spPr>
            <a:xfrm>
              <a:off x="2559163" y="4124683"/>
              <a:ext cx="292185"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9" idx="5"/>
              <a:endCxn id="11" idx="1"/>
            </p:cNvCxnSpPr>
            <p:nvPr/>
          </p:nvCxnSpPr>
          <p:spPr>
            <a:xfrm>
              <a:off x="4740503" y="2487160"/>
              <a:ext cx="1476864"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1" idx="3"/>
              <a:endCxn id="14" idx="7"/>
            </p:cNvCxnSpPr>
            <p:nvPr/>
          </p:nvCxnSpPr>
          <p:spPr>
            <a:xfrm flipH="1">
              <a:off x="6001639" y="4124683"/>
              <a:ext cx="215727" cy="803813"/>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 name="Oval 8"/>
            <p:cNvSpPr>
              <a:spLocks noChangeAspect="1"/>
            </p:cNvSpPr>
            <p:nvPr/>
          </p:nvSpPr>
          <p:spPr>
            <a:xfrm>
              <a:off x="3995055" y="1741713"/>
              <a:ext cx="873345" cy="87334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t>29</a:t>
              </a:r>
            </a:p>
          </p:txBody>
        </p:sp>
        <p:sp>
          <p:nvSpPr>
            <p:cNvPr id="10" name="Oval 9"/>
            <p:cNvSpPr>
              <a:spLocks noChangeAspect="1"/>
            </p:cNvSpPr>
            <p:nvPr/>
          </p:nvSpPr>
          <p:spPr>
            <a:xfrm>
              <a:off x="1813715"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14</a:t>
              </a:r>
            </a:p>
          </p:txBody>
        </p:sp>
        <p:sp>
          <p:nvSpPr>
            <p:cNvPr id="11" name="Oval 10"/>
            <p:cNvSpPr>
              <a:spLocks noChangeAspect="1"/>
            </p:cNvSpPr>
            <p:nvPr/>
          </p:nvSpPr>
          <p:spPr>
            <a:xfrm>
              <a:off x="6089469"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34</a:t>
              </a:r>
            </a:p>
          </p:txBody>
        </p:sp>
        <p:sp>
          <p:nvSpPr>
            <p:cNvPr id="12" name="Oval 11"/>
            <p:cNvSpPr>
              <a:spLocks noChangeAspect="1"/>
            </p:cNvSpPr>
            <p:nvPr/>
          </p:nvSpPr>
          <p:spPr>
            <a:xfrm>
              <a:off x="722034" y="4834811"/>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9</a:t>
              </a:r>
            </a:p>
          </p:txBody>
        </p:sp>
        <p:sp>
          <p:nvSpPr>
            <p:cNvPr id="13" name="Oval 12"/>
            <p:cNvSpPr>
              <a:spLocks noChangeAspect="1"/>
            </p:cNvSpPr>
            <p:nvPr/>
          </p:nvSpPr>
          <p:spPr>
            <a:xfrm>
              <a:off x="2723450" y="4834811"/>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19</a:t>
              </a:r>
            </a:p>
          </p:txBody>
        </p:sp>
        <p:sp>
          <p:nvSpPr>
            <p:cNvPr id="14" name="Oval 13"/>
            <p:cNvSpPr>
              <a:spLocks noChangeAspect="1"/>
            </p:cNvSpPr>
            <p:nvPr/>
          </p:nvSpPr>
          <p:spPr>
            <a:xfrm>
              <a:off x="5256192" y="4800599"/>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31</a:t>
              </a:r>
            </a:p>
          </p:txBody>
        </p:sp>
        <p:sp>
          <p:nvSpPr>
            <p:cNvPr id="16" name="Oval 15"/>
            <p:cNvSpPr>
              <a:spLocks noChangeAspect="1"/>
            </p:cNvSpPr>
            <p:nvPr/>
          </p:nvSpPr>
          <p:spPr>
            <a:xfrm>
              <a:off x="3679684" y="6138168"/>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26</a:t>
              </a:r>
            </a:p>
          </p:txBody>
        </p:sp>
        <p:cxnSp>
          <p:nvCxnSpPr>
            <p:cNvPr id="21" name="Straight Arrow Connector 20"/>
            <p:cNvCxnSpPr>
              <a:stCxn id="13" idx="5"/>
              <a:endCxn id="16" idx="1"/>
            </p:cNvCxnSpPr>
            <p:nvPr/>
          </p:nvCxnSpPr>
          <p:spPr>
            <a:xfrm>
              <a:off x="3468898" y="5580258"/>
              <a:ext cx="338684" cy="685807"/>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89547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Postorder</a:t>
            </a:r>
            <a:endParaRPr lang="en-US" dirty="0"/>
          </a:p>
        </p:txBody>
      </p:sp>
      <p:sp>
        <p:nvSpPr>
          <p:cNvPr id="15" name="TextBox 14"/>
          <p:cNvSpPr txBox="1"/>
          <p:nvPr/>
        </p:nvSpPr>
        <p:spPr>
          <a:xfrm>
            <a:off x="2438400" y="5646004"/>
            <a:ext cx="7620000" cy="830997"/>
          </a:xfrm>
          <a:prstGeom prst="rect">
            <a:avLst/>
          </a:prstGeom>
          <a:noFill/>
        </p:spPr>
        <p:txBody>
          <a:bodyPr wrap="square" rtlCol="0">
            <a:spAutoFit/>
          </a:bodyPr>
          <a:lstStyle/>
          <a:p>
            <a:r>
              <a:rPr lang="en-US" sz="4800" dirty="0"/>
              <a:t>. . 9 . . . 26  19  14 . . 31 . 34  29</a:t>
            </a:r>
          </a:p>
        </p:txBody>
      </p:sp>
      <p:grpSp>
        <p:nvGrpSpPr>
          <p:cNvPr id="26" name="Group 25"/>
          <p:cNvGrpSpPr/>
          <p:nvPr/>
        </p:nvGrpSpPr>
        <p:grpSpPr>
          <a:xfrm>
            <a:off x="3505200" y="1600200"/>
            <a:ext cx="4800600" cy="4053692"/>
            <a:chOff x="722034" y="1741713"/>
            <a:chExt cx="6240780" cy="5269800"/>
          </a:xfrm>
        </p:grpSpPr>
        <p:cxnSp>
          <p:nvCxnSpPr>
            <p:cNvPr id="4" name="Straight Arrow Connector 3"/>
            <p:cNvCxnSpPr>
              <a:stCxn id="9" idx="3"/>
              <a:endCxn id="10" idx="7"/>
            </p:cNvCxnSpPr>
            <p:nvPr/>
          </p:nvCxnSpPr>
          <p:spPr>
            <a:xfrm flipH="1">
              <a:off x="2559163" y="2487160"/>
              <a:ext cx="1563789"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stCxn id="10" idx="3"/>
              <a:endCxn id="12" idx="7"/>
            </p:cNvCxnSpPr>
            <p:nvPr/>
          </p:nvCxnSpPr>
          <p:spPr>
            <a:xfrm flipH="1">
              <a:off x="1467481" y="4124683"/>
              <a:ext cx="474132"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0" idx="5"/>
              <a:endCxn id="13" idx="1"/>
            </p:cNvCxnSpPr>
            <p:nvPr/>
          </p:nvCxnSpPr>
          <p:spPr>
            <a:xfrm>
              <a:off x="2559163" y="4124683"/>
              <a:ext cx="292185"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9" idx="5"/>
              <a:endCxn id="11" idx="1"/>
            </p:cNvCxnSpPr>
            <p:nvPr/>
          </p:nvCxnSpPr>
          <p:spPr>
            <a:xfrm>
              <a:off x="4740503" y="2487160"/>
              <a:ext cx="1476864"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1" idx="3"/>
              <a:endCxn id="14" idx="7"/>
            </p:cNvCxnSpPr>
            <p:nvPr/>
          </p:nvCxnSpPr>
          <p:spPr>
            <a:xfrm flipH="1">
              <a:off x="6001639" y="4124683"/>
              <a:ext cx="215727" cy="803813"/>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 name="Oval 8"/>
            <p:cNvSpPr>
              <a:spLocks noChangeAspect="1"/>
            </p:cNvSpPr>
            <p:nvPr/>
          </p:nvSpPr>
          <p:spPr>
            <a:xfrm>
              <a:off x="3995055" y="1741713"/>
              <a:ext cx="873345" cy="87334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t>29</a:t>
              </a:r>
            </a:p>
          </p:txBody>
        </p:sp>
        <p:sp>
          <p:nvSpPr>
            <p:cNvPr id="10" name="Oval 9"/>
            <p:cNvSpPr>
              <a:spLocks noChangeAspect="1"/>
            </p:cNvSpPr>
            <p:nvPr/>
          </p:nvSpPr>
          <p:spPr>
            <a:xfrm>
              <a:off x="1813715"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14</a:t>
              </a:r>
            </a:p>
          </p:txBody>
        </p:sp>
        <p:sp>
          <p:nvSpPr>
            <p:cNvPr id="11" name="Oval 10"/>
            <p:cNvSpPr>
              <a:spLocks noChangeAspect="1"/>
            </p:cNvSpPr>
            <p:nvPr/>
          </p:nvSpPr>
          <p:spPr>
            <a:xfrm>
              <a:off x="6089469"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34</a:t>
              </a:r>
            </a:p>
          </p:txBody>
        </p:sp>
        <p:sp>
          <p:nvSpPr>
            <p:cNvPr id="12" name="Oval 11"/>
            <p:cNvSpPr>
              <a:spLocks noChangeAspect="1"/>
            </p:cNvSpPr>
            <p:nvPr/>
          </p:nvSpPr>
          <p:spPr>
            <a:xfrm>
              <a:off x="722034" y="4834811"/>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9</a:t>
              </a:r>
            </a:p>
          </p:txBody>
        </p:sp>
        <p:sp>
          <p:nvSpPr>
            <p:cNvPr id="13" name="Oval 12"/>
            <p:cNvSpPr>
              <a:spLocks noChangeAspect="1"/>
            </p:cNvSpPr>
            <p:nvPr/>
          </p:nvSpPr>
          <p:spPr>
            <a:xfrm>
              <a:off x="2723450" y="4834811"/>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19</a:t>
              </a:r>
            </a:p>
          </p:txBody>
        </p:sp>
        <p:sp>
          <p:nvSpPr>
            <p:cNvPr id="14" name="Oval 13"/>
            <p:cNvSpPr>
              <a:spLocks noChangeAspect="1"/>
            </p:cNvSpPr>
            <p:nvPr/>
          </p:nvSpPr>
          <p:spPr>
            <a:xfrm>
              <a:off x="5256192" y="4800599"/>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31</a:t>
              </a:r>
            </a:p>
          </p:txBody>
        </p:sp>
        <p:sp>
          <p:nvSpPr>
            <p:cNvPr id="16" name="Oval 15"/>
            <p:cNvSpPr>
              <a:spLocks noChangeAspect="1"/>
            </p:cNvSpPr>
            <p:nvPr/>
          </p:nvSpPr>
          <p:spPr>
            <a:xfrm>
              <a:off x="3679684" y="6138168"/>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26</a:t>
              </a:r>
            </a:p>
          </p:txBody>
        </p:sp>
        <p:cxnSp>
          <p:nvCxnSpPr>
            <p:cNvPr id="21" name="Straight Arrow Connector 20"/>
            <p:cNvCxnSpPr>
              <a:stCxn id="13" idx="5"/>
              <a:endCxn id="16" idx="1"/>
            </p:cNvCxnSpPr>
            <p:nvPr/>
          </p:nvCxnSpPr>
          <p:spPr>
            <a:xfrm>
              <a:off x="3468898" y="5580258"/>
              <a:ext cx="338684" cy="685807"/>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55512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Inorder</a:t>
            </a:r>
            <a:endParaRPr lang="en-US" dirty="0"/>
          </a:p>
        </p:txBody>
      </p:sp>
      <p:sp>
        <p:nvSpPr>
          <p:cNvPr id="15" name="TextBox 14"/>
          <p:cNvSpPr txBox="1"/>
          <p:nvPr/>
        </p:nvSpPr>
        <p:spPr>
          <a:xfrm>
            <a:off x="2438400" y="5646004"/>
            <a:ext cx="7620000" cy="830997"/>
          </a:xfrm>
          <a:prstGeom prst="rect">
            <a:avLst/>
          </a:prstGeom>
          <a:noFill/>
        </p:spPr>
        <p:txBody>
          <a:bodyPr wrap="square" rtlCol="0">
            <a:spAutoFit/>
          </a:bodyPr>
          <a:lstStyle/>
          <a:p>
            <a:r>
              <a:rPr lang="en-US" sz="4800" dirty="0"/>
              <a:t>. 9 . 14 . 19 . 26 . 29 . 31 . 34 .</a:t>
            </a:r>
          </a:p>
        </p:txBody>
      </p:sp>
      <p:grpSp>
        <p:nvGrpSpPr>
          <p:cNvPr id="26" name="Group 25"/>
          <p:cNvGrpSpPr/>
          <p:nvPr/>
        </p:nvGrpSpPr>
        <p:grpSpPr>
          <a:xfrm>
            <a:off x="3505200" y="1600200"/>
            <a:ext cx="4800600" cy="4053692"/>
            <a:chOff x="722034" y="1741713"/>
            <a:chExt cx="6240780" cy="5269800"/>
          </a:xfrm>
        </p:grpSpPr>
        <p:cxnSp>
          <p:nvCxnSpPr>
            <p:cNvPr id="4" name="Straight Arrow Connector 3"/>
            <p:cNvCxnSpPr>
              <a:stCxn id="9" idx="3"/>
              <a:endCxn id="10" idx="7"/>
            </p:cNvCxnSpPr>
            <p:nvPr/>
          </p:nvCxnSpPr>
          <p:spPr>
            <a:xfrm flipH="1">
              <a:off x="2559163" y="2487160"/>
              <a:ext cx="1563789"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stCxn id="10" idx="3"/>
              <a:endCxn id="12" idx="7"/>
            </p:cNvCxnSpPr>
            <p:nvPr/>
          </p:nvCxnSpPr>
          <p:spPr>
            <a:xfrm flipH="1">
              <a:off x="1467481" y="4124683"/>
              <a:ext cx="474132"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0" idx="5"/>
              <a:endCxn id="13" idx="1"/>
            </p:cNvCxnSpPr>
            <p:nvPr/>
          </p:nvCxnSpPr>
          <p:spPr>
            <a:xfrm>
              <a:off x="2559163" y="4124683"/>
              <a:ext cx="292185"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9" idx="5"/>
              <a:endCxn id="11" idx="1"/>
            </p:cNvCxnSpPr>
            <p:nvPr/>
          </p:nvCxnSpPr>
          <p:spPr>
            <a:xfrm>
              <a:off x="4740503" y="2487160"/>
              <a:ext cx="1476864"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1" idx="3"/>
              <a:endCxn id="14" idx="7"/>
            </p:cNvCxnSpPr>
            <p:nvPr/>
          </p:nvCxnSpPr>
          <p:spPr>
            <a:xfrm flipH="1">
              <a:off x="6001639" y="4124683"/>
              <a:ext cx="215727" cy="803813"/>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 name="Oval 8"/>
            <p:cNvSpPr>
              <a:spLocks noChangeAspect="1"/>
            </p:cNvSpPr>
            <p:nvPr/>
          </p:nvSpPr>
          <p:spPr>
            <a:xfrm>
              <a:off x="3995055" y="1741713"/>
              <a:ext cx="873345" cy="87334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t>29</a:t>
              </a:r>
            </a:p>
          </p:txBody>
        </p:sp>
        <p:sp>
          <p:nvSpPr>
            <p:cNvPr id="10" name="Oval 9"/>
            <p:cNvSpPr>
              <a:spLocks noChangeAspect="1"/>
            </p:cNvSpPr>
            <p:nvPr/>
          </p:nvSpPr>
          <p:spPr>
            <a:xfrm>
              <a:off x="1813715"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14</a:t>
              </a:r>
            </a:p>
          </p:txBody>
        </p:sp>
        <p:sp>
          <p:nvSpPr>
            <p:cNvPr id="11" name="Oval 10"/>
            <p:cNvSpPr>
              <a:spLocks noChangeAspect="1"/>
            </p:cNvSpPr>
            <p:nvPr/>
          </p:nvSpPr>
          <p:spPr>
            <a:xfrm>
              <a:off x="6089469"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34</a:t>
              </a:r>
            </a:p>
          </p:txBody>
        </p:sp>
        <p:sp>
          <p:nvSpPr>
            <p:cNvPr id="12" name="Oval 11"/>
            <p:cNvSpPr>
              <a:spLocks noChangeAspect="1"/>
            </p:cNvSpPr>
            <p:nvPr/>
          </p:nvSpPr>
          <p:spPr>
            <a:xfrm>
              <a:off x="722034" y="4834811"/>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9</a:t>
              </a:r>
            </a:p>
          </p:txBody>
        </p:sp>
        <p:sp>
          <p:nvSpPr>
            <p:cNvPr id="13" name="Oval 12"/>
            <p:cNvSpPr>
              <a:spLocks noChangeAspect="1"/>
            </p:cNvSpPr>
            <p:nvPr/>
          </p:nvSpPr>
          <p:spPr>
            <a:xfrm>
              <a:off x="2723450" y="4834811"/>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19</a:t>
              </a:r>
            </a:p>
          </p:txBody>
        </p:sp>
        <p:sp>
          <p:nvSpPr>
            <p:cNvPr id="14" name="Oval 13"/>
            <p:cNvSpPr>
              <a:spLocks noChangeAspect="1"/>
            </p:cNvSpPr>
            <p:nvPr/>
          </p:nvSpPr>
          <p:spPr>
            <a:xfrm>
              <a:off x="5256192" y="4800599"/>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31</a:t>
              </a:r>
            </a:p>
          </p:txBody>
        </p:sp>
        <p:sp>
          <p:nvSpPr>
            <p:cNvPr id="16" name="Oval 15"/>
            <p:cNvSpPr>
              <a:spLocks noChangeAspect="1"/>
            </p:cNvSpPr>
            <p:nvPr/>
          </p:nvSpPr>
          <p:spPr>
            <a:xfrm>
              <a:off x="3679684" y="6138168"/>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26</a:t>
              </a:r>
            </a:p>
          </p:txBody>
        </p:sp>
        <p:cxnSp>
          <p:nvCxnSpPr>
            <p:cNvPr id="21" name="Straight Arrow Connector 20"/>
            <p:cNvCxnSpPr>
              <a:stCxn id="13" idx="5"/>
              <a:endCxn id="16" idx="1"/>
            </p:cNvCxnSpPr>
            <p:nvPr/>
          </p:nvCxnSpPr>
          <p:spPr>
            <a:xfrm>
              <a:off x="3468898" y="5580258"/>
              <a:ext cx="338684" cy="685807"/>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80943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order</a:t>
            </a:r>
          </a:p>
        </p:txBody>
      </p:sp>
      <p:sp>
        <p:nvSpPr>
          <p:cNvPr id="15" name="TextBox 14"/>
          <p:cNvSpPr txBox="1"/>
          <p:nvPr/>
        </p:nvSpPr>
        <p:spPr>
          <a:xfrm>
            <a:off x="2438400" y="5646004"/>
            <a:ext cx="7848600" cy="830997"/>
          </a:xfrm>
          <a:prstGeom prst="rect">
            <a:avLst/>
          </a:prstGeom>
          <a:noFill/>
        </p:spPr>
        <p:txBody>
          <a:bodyPr wrap="square" rtlCol="0">
            <a:spAutoFit/>
          </a:bodyPr>
          <a:lstStyle/>
          <a:p>
            <a:r>
              <a:rPr lang="en-US" sz="4800" dirty="0"/>
              <a:t>29  14  34  9  19  31 . . . . 26 . . . .</a:t>
            </a:r>
          </a:p>
        </p:txBody>
      </p:sp>
      <p:grpSp>
        <p:nvGrpSpPr>
          <p:cNvPr id="26" name="Group 25"/>
          <p:cNvGrpSpPr/>
          <p:nvPr/>
        </p:nvGrpSpPr>
        <p:grpSpPr>
          <a:xfrm>
            <a:off x="3505200" y="1600200"/>
            <a:ext cx="4800600" cy="4053692"/>
            <a:chOff x="722034" y="1741713"/>
            <a:chExt cx="6240780" cy="5269800"/>
          </a:xfrm>
        </p:grpSpPr>
        <p:cxnSp>
          <p:nvCxnSpPr>
            <p:cNvPr id="4" name="Straight Arrow Connector 3"/>
            <p:cNvCxnSpPr>
              <a:stCxn id="9" idx="3"/>
              <a:endCxn id="10" idx="7"/>
            </p:cNvCxnSpPr>
            <p:nvPr/>
          </p:nvCxnSpPr>
          <p:spPr>
            <a:xfrm flipH="1">
              <a:off x="2559163" y="2487160"/>
              <a:ext cx="1563789"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stCxn id="10" idx="3"/>
              <a:endCxn id="12" idx="7"/>
            </p:cNvCxnSpPr>
            <p:nvPr/>
          </p:nvCxnSpPr>
          <p:spPr>
            <a:xfrm flipH="1">
              <a:off x="1467481" y="4124683"/>
              <a:ext cx="474132"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10" idx="5"/>
              <a:endCxn id="13" idx="1"/>
            </p:cNvCxnSpPr>
            <p:nvPr/>
          </p:nvCxnSpPr>
          <p:spPr>
            <a:xfrm>
              <a:off x="2559163" y="4124683"/>
              <a:ext cx="292185" cy="838026"/>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9" idx="5"/>
              <a:endCxn id="11" idx="1"/>
            </p:cNvCxnSpPr>
            <p:nvPr/>
          </p:nvCxnSpPr>
          <p:spPr>
            <a:xfrm>
              <a:off x="4740503" y="2487160"/>
              <a:ext cx="1476864" cy="101997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11" idx="3"/>
              <a:endCxn id="14" idx="7"/>
            </p:cNvCxnSpPr>
            <p:nvPr/>
          </p:nvCxnSpPr>
          <p:spPr>
            <a:xfrm flipH="1">
              <a:off x="6001639" y="4124683"/>
              <a:ext cx="215727" cy="803813"/>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9" name="Oval 8"/>
            <p:cNvSpPr>
              <a:spLocks noChangeAspect="1"/>
            </p:cNvSpPr>
            <p:nvPr/>
          </p:nvSpPr>
          <p:spPr>
            <a:xfrm>
              <a:off x="3995055" y="1741713"/>
              <a:ext cx="873345" cy="87334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t>29</a:t>
              </a:r>
            </a:p>
          </p:txBody>
        </p:sp>
        <p:sp>
          <p:nvSpPr>
            <p:cNvPr id="10" name="Oval 9"/>
            <p:cNvSpPr>
              <a:spLocks noChangeAspect="1"/>
            </p:cNvSpPr>
            <p:nvPr/>
          </p:nvSpPr>
          <p:spPr>
            <a:xfrm>
              <a:off x="1813715"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14</a:t>
              </a:r>
            </a:p>
          </p:txBody>
        </p:sp>
        <p:sp>
          <p:nvSpPr>
            <p:cNvPr id="11" name="Oval 10"/>
            <p:cNvSpPr>
              <a:spLocks noChangeAspect="1"/>
            </p:cNvSpPr>
            <p:nvPr/>
          </p:nvSpPr>
          <p:spPr>
            <a:xfrm>
              <a:off x="6089469" y="3379236"/>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34</a:t>
              </a:r>
            </a:p>
          </p:txBody>
        </p:sp>
        <p:sp>
          <p:nvSpPr>
            <p:cNvPr id="12" name="Oval 11"/>
            <p:cNvSpPr>
              <a:spLocks noChangeAspect="1"/>
            </p:cNvSpPr>
            <p:nvPr/>
          </p:nvSpPr>
          <p:spPr>
            <a:xfrm>
              <a:off x="722034" y="4834811"/>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9</a:t>
              </a:r>
            </a:p>
          </p:txBody>
        </p:sp>
        <p:sp>
          <p:nvSpPr>
            <p:cNvPr id="13" name="Oval 12"/>
            <p:cNvSpPr>
              <a:spLocks noChangeAspect="1"/>
            </p:cNvSpPr>
            <p:nvPr/>
          </p:nvSpPr>
          <p:spPr>
            <a:xfrm>
              <a:off x="2723450" y="4834811"/>
              <a:ext cx="873345" cy="873345"/>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000" b="1" dirty="0"/>
                <a:t>19</a:t>
              </a:r>
            </a:p>
          </p:txBody>
        </p:sp>
        <p:sp>
          <p:nvSpPr>
            <p:cNvPr id="14" name="Oval 13"/>
            <p:cNvSpPr>
              <a:spLocks noChangeAspect="1"/>
            </p:cNvSpPr>
            <p:nvPr/>
          </p:nvSpPr>
          <p:spPr>
            <a:xfrm>
              <a:off x="5256192" y="4800599"/>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31</a:t>
              </a:r>
            </a:p>
          </p:txBody>
        </p:sp>
        <p:sp>
          <p:nvSpPr>
            <p:cNvPr id="16" name="Oval 15"/>
            <p:cNvSpPr>
              <a:spLocks noChangeAspect="1"/>
            </p:cNvSpPr>
            <p:nvPr/>
          </p:nvSpPr>
          <p:spPr>
            <a:xfrm>
              <a:off x="3679684" y="6138168"/>
              <a:ext cx="873345" cy="873345"/>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t>26</a:t>
              </a:r>
            </a:p>
          </p:txBody>
        </p:sp>
        <p:cxnSp>
          <p:nvCxnSpPr>
            <p:cNvPr id="21" name="Straight Arrow Connector 20"/>
            <p:cNvCxnSpPr>
              <a:stCxn id="13" idx="5"/>
              <a:endCxn id="16" idx="1"/>
            </p:cNvCxnSpPr>
            <p:nvPr/>
          </p:nvCxnSpPr>
          <p:spPr>
            <a:xfrm>
              <a:off x="3468898" y="5580258"/>
              <a:ext cx="338684" cy="685807"/>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14916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Level order algorithm</a:t>
            </a:r>
          </a:p>
        </p:txBody>
      </p:sp>
      <p:sp>
        <p:nvSpPr>
          <p:cNvPr id="3" name="Content Placeholder 2"/>
          <p:cNvSpPr>
            <a:spLocks noGrp="1"/>
          </p:cNvSpPr>
          <p:nvPr>
            <p:ph idx="1"/>
          </p:nvPr>
        </p:nvSpPr>
        <p:spPr/>
        <p:txBody>
          <a:bodyPr/>
          <a:lstStyle/>
          <a:p>
            <a:r>
              <a:rPr lang="en-US" dirty="0"/>
              <a:t>For depth first traversals, we used a stack</a:t>
            </a:r>
          </a:p>
          <a:p>
            <a:r>
              <a:rPr lang="en-US" dirty="0"/>
              <a:t>What are we going to use for a BFS?</a:t>
            </a:r>
          </a:p>
          <a:p>
            <a:pPr lvl="1"/>
            <a:r>
              <a:rPr lang="en-US" dirty="0"/>
              <a:t>A queue!</a:t>
            </a:r>
          </a:p>
          <a:p>
            <a:r>
              <a:rPr lang="en-US" dirty="0"/>
              <a:t>Algorithm:</a:t>
            </a:r>
          </a:p>
          <a:p>
            <a:pPr marL="969264" lvl="1" indent="-514350">
              <a:buFont typeface="+mj-lt"/>
              <a:buAutoNum type="arabicPeriod"/>
            </a:pPr>
            <a:r>
              <a:rPr lang="en-US" dirty="0"/>
              <a:t>Put the root of the tree in the queue</a:t>
            </a:r>
          </a:p>
          <a:p>
            <a:pPr marL="969264" lvl="1" indent="-514350">
              <a:buFont typeface="+mj-lt"/>
              <a:buAutoNum type="arabicPeriod"/>
            </a:pPr>
            <a:r>
              <a:rPr lang="en-US" dirty="0"/>
              <a:t>As long as the queue is not empty:</a:t>
            </a:r>
          </a:p>
          <a:p>
            <a:pPr marL="1225296" lvl="2" indent="-457200">
              <a:buFont typeface="+mj-lt"/>
              <a:buAutoNum type="alphaLcParenR"/>
            </a:pPr>
            <a:r>
              <a:rPr lang="en-US" dirty="0" err="1"/>
              <a:t>Dequeue</a:t>
            </a:r>
            <a:r>
              <a:rPr lang="en-US" dirty="0"/>
              <a:t> the first element and process it</a:t>
            </a:r>
          </a:p>
          <a:p>
            <a:pPr marL="1225296" lvl="2" indent="-457200">
              <a:buFont typeface="+mj-lt"/>
              <a:buAutoNum type="alphaLcParenR"/>
            </a:pPr>
            <a:r>
              <a:rPr lang="en-US" dirty="0" err="1"/>
              <a:t>Enqueue</a:t>
            </a:r>
            <a:r>
              <a:rPr lang="en-US" dirty="0"/>
              <a:t> all of its children</a:t>
            </a:r>
          </a:p>
        </p:txBody>
      </p:sp>
    </p:spTree>
    <p:extLst>
      <p:ext uri="{BB962C8B-B14F-4D97-AF65-F5344CB8AC3E}">
        <p14:creationId xmlns:p14="http://schemas.microsoft.com/office/powerpoint/2010/main" val="141627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Balancing trees</a:t>
            </a:r>
          </a:p>
        </p:txBody>
      </p:sp>
      <p:sp>
        <p:nvSpPr>
          <p:cNvPr id="3" name="Content Placeholder 2"/>
          <p:cNvSpPr>
            <a:spLocks noGrp="1"/>
          </p:cNvSpPr>
          <p:nvPr>
            <p:ph idx="1"/>
          </p:nvPr>
        </p:nvSpPr>
        <p:spPr/>
        <p:txBody>
          <a:bodyPr/>
          <a:lstStyle/>
          <a:p>
            <a:r>
              <a:rPr lang="en-US" dirty="0"/>
              <a:t>We can have a balanced tree by:</a:t>
            </a:r>
          </a:p>
          <a:p>
            <a:pPr lvl="1"/>
            <a:r>
              <a:rPr lang="en-US" dirty="0"/>
              <a:t>Doing red-black (or AVL) inserts</a:t>
            </a:r>
          </a:p>
          <a:p>
            <a:pPr lvl="1"/>
            <a:r>
              <a:rPr lang="en-US" dirty="0"/>
              <a:t>Balancing a tree by construction (sort, then add)</a:t>
            </a:r>
          </a:p>
          <a:p>
            <a:pPr lvl="1"/>
            <a:r>
              <a:rPr lang="en-US" dirty="0"/>
              <a:t>DSW algorithm:  completely unbalance then rebalance</a:t>
            </a:r>
          </a:p>
        </p:txBody>
      </p:sp>
    </p:spTree>
    <p:extLst>
      <p:ext uri="{BB962C8B-B14F-4D97-AF65-F5344CB8AC3E}">
        <p14:creationId xmlns:p14="http://schemas.microsoft.com/office/powerpoint/2010/main" val="2309972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2-3 trees</a:t>
            </a:r>
          </a:p>
        </p:txBody>
      </p:sp>
      <p:sp>
        <p:nvSpPr>
          <p:cNvPr id="5" name="Content Placeholder 4"/>
          <p:cNvSpPr>
            <a:spLocks noGrp="1"/>
          </p:cNvSpPr>
          <p:nvPr>
            <p:ph idx="1"/>
          </p:nvPr>
        </p:nvSpPr>
        <p:spPr/>
        <p:txBody>
          <a:bodyPr>
            <a:normAutofit/>
          </a:bodyPr>
          <a:lstStyle/>
          <a:p>
            <a:r>
              <a:rPr lang="en-US" dirty="0"/>
              <a:t>A 2-3 search tree is a data structure that maintains balance</a:t>
            </a:r>
          </a:p>
          <a:p>
            <a:r>
              <a:rPr lang="en-US" dirty="0"/>
              <a:t>It is actually a ternary tree, not a binary tree</a:t>
            </a:r>
          </a:p>
          <a:p>
            <a:r>
              <a:rPr lang="en-US" dirty="0"/>
              <a:t>A 2-3 tree is one of the following three things:</a:t>
            </a:r>
          </a:p>
          <a:p>
            <a:pPr lvl="1"/>
            <a:r>
              <a:rPr lang="en-US" dirty="0"/>
              <a:t>An empty tree (null)</a:t>
            </a:r>
          </a:p>
          <a:p>
            <a:pPr lvl="1"/>
            <a:r>
              <a:rPr lang="en-US" dirty="0"/>
              <a:t>A 2-node (like a BST node) with a single key, smaller data on its left and larger values on its right</a:t>
            </a:r>
          </a:p>
          <a:p>
            <a:pPr lvl="1"/>
            <a:r>
              <a:rPr lang="en-US" dirty="0"/>
              <a:t>A 3-node with two keys and three links, all key values smaller than the first key on the left, between the two keys in the middle, and larger than the second key on the  right</a:t>
            </a:r>
          </a:p>
          <a:p>
            <a:pPr lvl="1"/>
            <a:endParaRPr lang="en-US" dirty="0"/>
          </a:p>
          <a:p>
            <a:endParaRPr lang="en-US" dirty="0"/>
          </a:p>
        </p:txBody>
      </p:sp>
    </p:spTree>
    <p:extLst>
      <p:ext uri="{BB962C8B-B14F-4D97-AF65-F5344CB8AC3E}">
        <p14:creationId xmlns:p14="http://schemas.microsoft.com/office/powerpoint/2010/main" val="927531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2-3 tree properties</a:t>
            </a:r>
          </a:p>
        </p:txBody>
      </p:sp>
      <p:sp>
        <p:nvSpPr>
          <p:cNvPr id="3" name="Content Placeholder 2"/>
          <p:cNvSpPr>
            <a:spLocks noGrp="1"/>
          </p:cNvSpPr>
          <p:nvPr>
            <p:ph idx="1"/>
          </p:nvPr>
        </p:nvSpPr>
        <p:spPr/>
        <p:txBody>
          <a:bodyPr/>
          <a:lstStyle/>
          <a:p>
            <a:r>
              <a:rPr lang="en-US" dirty="0"/>
              <a:t>The key thing that keeps a 2-3 search tree balanced is that all leaves are on the same level</a:t>
            </a:r>
          </a:p>
          <a:p>
            <a:r>
              <a:rPr lang="en-US" dirty="0"/>
              <a:t>Only leaves have null links</a:t>
            </a:r>
          </a:p>
          <a:p>
            <a:r>
              <a:rPr lang="en-US" dirty="0"/>
              <a:t>Thus, the maximum depth is somewhere between the log</a:t>
            </a:r>
            <a:r>
              <a:rPr lang="en-US" baseline="-25000" dirty="0"/>
              <a:t>3</a:t>
            </a:r>
            <a:r>
              <a:rPr lang="en-US" i="1" dirty="0"/>
              <a:t>n</a:t>
            </a:r>
            <a:r>
              <a:rPr lang="en-US" dirty="0"/>
              <a:t> (the  best case, where all nodes are 3-nodes) and log</a:t>
            </a:r>
            <a:r>
              <a:rPr lang="en-US" baseline="-25000" dirty="0"/>
              <a:t>2</a:t>
            </a:r>
            <a:r>
              <a:rPr lang="en-US" i="1" dirty="0"/>
              <a:t>n</a:t>
            </a:r>
            <a:r>
              <a:rPr lang="en-US" dirty="0"/>
              <a:t> (the worst case, where all nodes are 2-nodes)</a:t>
            </a:r>
          </a:p>
        </p:txBody>
      </p:sp>
    </p:spTree>
    <p:extLst>
      <p:ext uri="{BB962C8B-B14F-4D97-AF65-F5344CB8AC3E}">
        <p14:creationId xmlns:p14="http://schemas.microsoft.com/office/powerpoint/2010/main" val="2786011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that work?</a:t>
            </a:r>
          </a:p>
        </p:txBody>
      </p:sp>
      <p:sp>
        <p:nvSpPr>
          <p:cNvPr id="3" name="Content Placeholder 2"/>
          <p:cNvSpPr>
            <a:spLocks noGrp="1"/>
          </p:cNvSpPr>
          <p:nvPr>
            <p:ph idx="1"/>
          </p:nvPr>
        </p:nvSpPr>
        <p:spPr/>
        <p:txBody>
          <a:bodyPr/>
          <a:lstStyle/>
          <a:p>
            <a:r>
              <a:rPr lang="en-US" dirty="0"/>
              <a:t>We build from the bottom up</a:t>
            </a:r>
          </a:p>
          <a:p>
            <a:r>
              <a:rPr lang="en-US" dirty="0"/>
              <a:t>Except for an empty tree, we never put a new node in a null link</a:t>
            </a:r>
          </a:p>
          <a:p>
            <a:r>
              <a:rPr lang="en-US" dirty="0"/>
              <a:t>Instead, you can add a new key to a 2-node, turning it into a 3-node</a:t>
            </a:r>
          </a:p>
          <a:p>
            <a:r>
              <a:rPr lang="en-US" dirty="0"/>
              <a:t>Adding a new key to a 3-node forces it to break into two 2-nodes</a:t>
            </a:r>
          </a:p>
        </p:txBody>
      </p:sp>
    </p:spTree>
    <p:extLst>
      <p:ext uri="{BB962C8B-B14F-4D97-AF65-F5344CB8AC3E}">
        <p14:creationId xmlns:p14="http://schemas.microsoft.com/office/powerpoint/2010/main" val="419471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Red-black Trees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563128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Building the tree</a:t>
            </a:r>
          </a:p>
        </p:txBody>
      </p:sp>
      <p:sp>
        <p:nvSpPr>
          <p:cNvPr id="3" name="Content Placeholder 2"/>
          <p:cNvSpPr>
            <a:spLocks noGrp="1"/>
          </p:cNvSpPr>
          <p:nvPr>
            <p:ph idx="1"/>
          </p:nvPr>
        </p:nvSpPr>
        <p:spPr/>
        <p:txBody>
          <a:bodyPr>
            <a:normAutofit fontScale="85000" lnSpcReduction="20000"/>
          </a:bodyPr>
          <a:lstStyle/>
          <a:p>
            <a:r>
              <a:rPr lang="en-US" dirty="0"/>
              <a:t>We can do an insertion with a red-black tree using a series of rotations and recolors</a:t>
            </a:r>
          </a:p>
          <a:p>
            <a:r>
              <a:rPr lang="en-US" dirty="0"/>
              <a:t>We do a regular BST insert</a:t>
            </a:r>
          </a:p>
          <a:p>
            <a:r>
              <a:rPr lang="en-US" dirty="0"/>
              <a:t>Then, we work back up the tree as the recursion unwinds</a:t>
            </a:r>
          </a:p>
          <a:p>
            <a:pPr lvl="1"/>
            <a:r>
              <a:rPr lang="en-US" dirty="0"/>
              <a:t>If the right child is red and the left is black, we rotate the current node left</a:t>
            </a:r>
          </a:p>
          <a:p>
            <a:pPr lvl="1"/>
            <a:r>
              <a:rPr lang="en-US" dirty="0"/>
              <a:t>If the left child is red and the left child of the left child is red, we rotate the current node right</a:t>
            </a:r>
          </a:p>
          <a:p>
            <a:pPr lvl="1"/>
            <a:r>
              <a:rPr lang="en-US" dirty="0"/>
              <a:t>If both children are red, we recolor them black and the current node red</a:t>
            </a:r>
          </a:p>
          <a:p>
            <a:r>
              <a:rPr lang="en-US" b="1" dirty="0"/>
              <a:t>You have to do all these checks, in order!</a:t>
            </a:r>
          </a:p>
          <a:p>
            <a:pPr lvl="1"/>
            <a:r>
              <a:rPr lang="en-US" dirty="0"/>
              <a:t>Multiple rotations can happen</a:t>
            </a:r>
          </a:p>
          <a:p>
            <a:r>
              <a:rPr lang="en-US" dirty="0"/>
              <a:t>It doesn't make sense to have a red root, so we always color the root black after the insert</a:t>
            </a:r>
          </a:p>
        </p:txBody>
      </p:sp>
    </p:spTree>
    <p:extLst>
      <p:ext uri="{BB962C8B-B14F-4D97-AF65-F5344CB8AC3E}">
        <p14:creationId xmlns:p14="http://schemas.microsoft.com/office/powerpoint/2010/main" val="4010280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Left rotation</a:t>
            </a:r>
          </a:p>
        </p:txBody>
      </p:sp>
      <p:sp>
        <p:nvSpPr>
          <p:cNvPr id="46" name="Right Arrow 45"/>
          <p:cNvSpPr/>
          <p:nvPr/>
        </p:nvSpPr>
        <p:spPr>
          <a:xfrm>
            <a:off x="5791200" y="3352800"/>
            <a:ext cx="762000" cy="838200"/>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50" name="TextBox 49"/>
          <p:cNvSpPr txBox="1"/>
          <p:nvPr/>
        </p:nvSpPr>
        <p:spPr>
          <a:xfrm>
            <a:off x="3591791" y="5613039"/>
            <a:ext cx="5008418" cy="1077218"/>
          </a:xfrm>
          <a:prstGeom prst="rect">
            <a:avLst/>
          </a:prstGeom>
          <a:noFill/>
        </p:spPr>
        <p:txBody>
          <a:bodyPr wrap="square" rtlCol="0">
            <a:spAutoFit/>
          </a:bodyPr>
          <a:lstStyle/>
          <a:p>
            <a:pPr algn="ctr"/>
            <a:r>
              <a:rPr lang="en-US" sz="3200" dirty="0"/>
              <a:t>We perform a left rotation when the right child is red</a:t>
            </a:r>
          </a:p>
        </p:txBody>
      </p:sp>
      <p:grpSp>
        <p:nvGrpSpPr>
          <p:cNvPr id="12" name="Group 11"/>
          <p:cNvGrpSpPr/>
          <p:nvPr/>
        </p:nvGrpSpPr>
        <p:grpSpPr>
          <a:xfrm>
            <a:off x="1925782" y="1914300"/>
            <a:ext cx="4170218" cy="3343501"/>
            <a:chOff x="401782" y="1914299"/>
            <a:chExt cx="4170218" cy="3343501"/>
          </a:xfrm>
        </p:grpSpPr>
        <p:cxnSp>
          <p:nvCxnSpPr>
            <p:cNvPr id="5" name="Straight Arrow Connector 4"/>
            <p:cNvCxnSpPr>
              <a:stCxn id="15" idx="5"/>
              <a:endCxn id="10" idx="1"/>
            </p:cNvCxnSpPr>
            <p:nvPr/>
          </p:nvCxnSpPr>
          <p:spPr>
            <a:xfrm rot="16200000" flipH="1">
              <a:off x="1555606" y="2892568"/>
              <a:ext cx="719570" cy="6433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2133600" y="3470563"/>
              <a:ext cx="706582" cy="70658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Y</a:t>
              </a:r>
            </a:p>
          </p:txBody>
        </p:sp>
        <p:sp>
          <p:nvSpPr>
            <p:cNvPr id="15" name="Oval 14"/>
            <p:cNvSpPr/>
            <p:nvPr/>
          </p:nvSpPr>
          <p:spPr>
            <a:xfrm>
              <a:off x="990599" y="2251363"/>
              <a:ext cx="706582" cy="70658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X</a:t>
              </a:r>
            </a:p>
          </p:txBody>
        </p:sp>
        <p:sp>
          <p:nvSpPr>
            <p:cNvPr id="26" name="Right Triangle 25"/>
            <p:cNvSpPr/>
            <p:nvPr/>
          </p:nvSpPr>
          <p:spPr>
            <a:xfrm flipH="1">
              <a:off x="1524000" y="4080163"/>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27" name="Right Triangle 26"/>
            <p:cNvSpPr/>
            <p:nvPr/>
          </p:nvSpPr>
          <p:spPr>
            <a:xfrm flipH="1">
              <a:off x="401782" y="2840182"/>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28" name="Right Triangle 27"/>
            <p:cNvSpPr/>
            <p:nvPr/>
          </p:nvSpPr>
          <p:spPr>
            <a:xfrm>
              <a:off x="2840182" y="40801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sp>
          <p:nvSpPr>
            <p:cNvPr id="7" name="TextBox 6"/>
            <p:cNvSpPr txBox="1"/>
            <p:nvPr/>
          </p:nvSpPr>
          <p:spPr>
            <a:xfrm>
              <a:off x="1920802" y="1914299"/>
              <a:ext cx="2651198" cy="369332"/>
            </a:xfrm>
            <a:prstGeom prst="rect">
              <a:avLst/>
            </a:prstGeom>
            <a:noFill/>
          </p:spPr>
          <p:txBody>
            <a:bodyPr wrap="square" rtlCol="0">
              <a:spAutoFit/>
            </a:bodyPr>
            <a:lstStyle/>
            <a:p>
              <a:r>
                <a:rPr lang="en-US" dirty="0"/>
                <a:t>Current</a:t>
              </a:r>
            </a:p>
          </p:txBody>
        </p:sp>
        <p:cxnSp>
          <p:nvCxnSpPr>
            <p:cNvPr id="30" name="Straight Arrow Connector 29"/>
            <p:cNvCxnSpPr/>
            <p:nvPr/>
          </p:nvCxnSpPr>
          <p:spPr>
            <a:xfrm flipH="1">
              <a:off x="1794055" y="2283631"/>
              <a:ext cx="401675" cy="17686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grpSp>
        <p:nvGrpSpPr>
          <p:cNvPr id="31" name="Group 30"/>
          <p:cNvGrpSpPr/>
          <p:nvPr/>
        </p:nvGrpSpPr>
        <p:grpSpPr>
          <a:xfrm>
            <a:off x="6868828" y="1914299"/>
            <a:ext cx="3265772" cy="3343500"/>
            <a:chOff x="335536" y="1729633"/>
            <a:chExt cx="3265772" cy="3343500"/>
          </a:xfrm>
        </p:grpSpPr>
        <p:cxnSp>
          <p:nvCxnSpPr>
            <p:cNvPr id="41" name="Straight Arrow Connector 40"/>
            <p:cNvCxnSpPr>
              <a:stCxn id="42" idx="3"/>
              <a:endCxn id="43" idx="7"/>
            </p:cNvCxnSpPr>
            <p:nvPr/>
          </p:nvCxnSpPr>
          <p:spPr>
            <a:xfrm flipH="1">
              <a:off x="1469443" y="2669802"/>
              <a:ext cx="725413" cy="7195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2091379" y="2066697"/>
              <a:ext cx="706582" cy="70658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Y</a:t>
              </a:r>
            </a:p>
          </p:txBody>
        </p:sp>
        <p:sp>
          <p:nvSpPr>
            <p:cNvPr id="43" name="Oval 42"/>
            <p:cNvSpPr/>
            <p:nvPr/>
          </p:nvSpPr>
          <p:spPr>
            <a:xfrm>
              <a:off x="866338" y="3285897"/>
              <a:ext cx="706582" cy="70658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X</a:t>
              </a:r>
            </a:p>
          </p:txBody>
        </p:sp>
        <p:sp>
          <p:nvSpPr>
            <p:cNvPr id="44" name="Right Triangle 43"/>
            <p:cNvSpPr/>
            <p:nvPr/>
          </p:nvSpPr>
          <p:spPr>
            <a:xfrm>
              <a:off x="1524000" y="3895497"/>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45" name="Right Triangle 44"/>
            <p:cNvSpPr/>
            <p:nvPr/>
          </p:nvSpPr>
          <p:spPr>
            <a:xfrm flipH="1">
              <a:off x="335536" y="3895497"/>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47" name="Right Triangle 46"/>
            <p:cNvSpPr/>
            <p:nvPr/>
          </p:nvSpPr>
          <p:spPr>
            <a:xfrm>
              <a:off x="2725008" y="2655516"/>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sp>
          <p:nvSpPr>
            <p:cNvPr id="48" name="TextBox 47"/>
            <p:cNvSpPr txBox="1"/>
            <p:nvPr/>
          </p:nvSpPr>
          <p:spPr>
            <a:xfrm>
              <a:off x="950110" y="1729633"/>
              <a:ext cx="2651198" cy="369332"/>
            </a:xfrm>
            <a:prstGeom prst="rect">
              <a:avLst/>
            </a:prstGeom>
            <a:noFill/>
          </p:spPr>
          <p:txBody>
            <a:bodyPr wrap="square" rtlCol="0">
              <a:spAutoFit/>
            </a:bodyPr>
            <a:lstStyle/>
            <a:p>
              <a:r>
                <a:rPr lang="en-US" dirty="0"/>
                <a:t>Current</a:t>
              </a:r>
            </a:p>
          </p:txBody>
        </p:sp>
        <p:cxnSp>
          <p:nvCxnSpPr>
            <p:cNvPr id="49" name="Straight Arrow Connector 48"/>
            <p:cNvCxnSpPr/>
            <p:nvPr/>
          </p:nvCxnSpPr>
          <p:spPr>
            <a:xfrm>
              <a:off x="1577988" y="2098965"/>
              <a:ext cx="364330" cy="18215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46427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0"/>
                                        </p:tgtEl>
                                        <p:attrNameLst>
                                          <p:attrName>style.visibility</p:attrName>
                                        </p:attrNameLst>
                                      </p:cBhvr>
                                      <p:to>
                                        <p:strVal val="visible"/>
                                      </p:to>
                                    </p:set>
                                    <p:animEffect transition="in" filter="fade">
                                      <p:cBhvr>
                                        <p:cTn id="1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5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Right rotation</a:t>
            </a:r>
          </a:p>
        </p:txBody>
      </p:sp>
      <p:sp>
        <p:nvSpPr>
          <p:cNvPr id="46" name="Right Arrow 45"/>
          <p:cNvSpPr/>
          <p:nvPr/>
        </p:nvSpPr>
        <p:spPr>
          <a:xfrm>
            <a:off x="5791200" y="3352800"/>
            <a:ext cx="762000" cy="838200"/>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50" name="TextBox 49"/>
          <p:cNvSpPr txBox="1"/>
          <p:nvPr/>
        </p:nvSpPr>
        <p:spPr>
          <a:xfrm>
            <a:off x="2843646" y="5597015"/>
            <a:ext cx="6504709" cy="1077218"/>
          </a:xfrm>
          <a:prstGeom prst="rect">
            <a:avLst/>
          </a:prstGeom>
          <a:noFill/>
        </p:spPr>
        <p:txBody>
          <a:bodyPr wrap="square" rtlCol="0">
            <a:spAutoFit/>
          </a:bodyPr>
          <a:lstStyle/>
          <a:p>
            <a:pPr algn="ctr"/>
            <a:r>
              <a:rPr lang="en-US" sz="3200" dirty="0"/>
              <a:t>We perform a right rotation when the left child is red and its left child is red</a:t>
            </a:r>
          </a:p>
        </p:txBody>
      </p:sp>
      <p:grpSp>
        <p:nvGrpSpPr>
          <p:cNvPr id="9" name="Group 8"/>
          <p:cNvGrpSpPr/>
          <p:nvPr/>
        </p:nvGrpSpPr>
        <p:grpSpPr>
          <a:xfrm>
            <a:off x="1861504" y="1640212"/>
            <a:ext cx="3701097" cy="3769989"/>
            <a:chOff x="32702" y="1600200"/>
            <a:chExt cx="3701097" cy="3769989"/>
          </a:xfrm>
        </p:grpSpPr>
        <p:cxnSp>
          <p:nvCxnSpPr>
            <p:cNvPr id="41" name="Straight Arrow Connector 40"/>
            <p:cNvCxnSpPr>
              <a:stCxn id="42" idx="3"/>
              <a:endCxn id="43" idx="7"/>
            </p:cNvCxnSpPr>
            <p:nvPr/>
          </p:nvCxnSpPr>
          <p:spPr>
            <a:xfrm flipH="1">
              <a:off x="1956124" y="2384168"/>
              <a:ext cx="604892" cy="60002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2474731" y="1881264"/>
              <a:ext cx="589190" cy="58919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Z</a:t>
              </a:r>
            </a:p>
          </p:txBody>
        </p:sp>
        <p:sp>
          <p:nvSpPr>
            <p:cNvPr id="43" name="Oval 42"/>
            <p:cNvSpPr/>
            <p:nvPr/>
          </p:nvSpPr>
          <p:spPr>
            <a:xfrm>
              <a:off x="1453220" y="2897904"/>
              <a:ext cx="589190" cy="58919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Y</a:t>
              </a:r>
            </a:p>
          </p:txBody>
        </p:sp>
        <p:sp>
          <p:nvSpPr>
            <p:cNvPr id="44" name="Right Triangle 43"/>
            <p:cNvSpPr/>
            <p:nvPr/>
          </p:nvSpPr>
          <p:spPr>
            <a:xfrm>
              <a:off x="1072830" y="4385980"/>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45" name="Right Triangle 44"/>
            <p:cNvSpPr/>
            <p:nvPr/>
          </p:nvSpPr>
          <p:spPr>
            <a:xfrm flipH="1">
              <a:off x="32702" y="4388207"/>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47" name="Right Triangle 46"/>
            <p:cNvSpPr/>
            <p:nvPr/>
          </p:nvSpPr>
          <p:spPr>
            <a:xfrm>
              <a:off x="3003088" y="2372256"/>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D</a:t>
              </a:r>
            </a:p>
          </p:txBody>
        </p:sp>
        <p:sp>
          <p:nvSpPr>
            <p:cNvPr id="48" name="TextBox 47"/>
            <p:cNvSpPr txBox="1"/>
            <p:nvPr/>
          </p:nvSpPr>
          <p:spPr>
            <a:xfrm>
              <a:off x="1523074" y="1600200"/>
              <a:ext cx="2210725" cy="369332"/>
            </a:xfrm>
            <a:prstGeom prst="rect">
              <a:avLst/>
            </a:prstGeom>
            <a:noFill/>
          </p:spPr>
          <p:txBody>
            <a:bodyPr wrap="square" rtlCol="0">
              <a:spAutoFit/>
            </a:bodyPr>
            <a:lstStyle/>
            <a:p>
              <a:r>
                <a:rPr lang="en-US" dirty="0"/>
                <a:t>Current</a:t>
              </a:r>
            </a:p>
          </p:txBody>
        </p:sp>
        <p:cxnSp>
          <p:nvCxnSpPr>
            <p:cNvPr id="49" name="Straight Arrow Connector 48"/>
            <p:cNvCxnSpPr/>
            <p:nvPr/>
          </p:nvCxnSpPr>
          <p:spPr>
            <a:xfrm>
              <a:off x="2046636" y="1908171"/>
              <a:ext cx="303800" cy="151888"/>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24" idx="7"/>
            </p:cNvCxnSpPr>
            <p:nvPr/>
          </p:nvCxnSpPr>
          <p:spPr>
            <a:xfrm flipH="1">
              <a:off x="1035645" y="3369257"/>
              <a:ext cx="484862" cy="551504"/>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532740" y="3834476"/>
              <a:ext cx="589190" cy="58919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X</a:t>
              </a:r>
            </a:p>
          </p:txBody>
        </p:sp>
        <p:sp>
          <p:nvSpPr>
            <p:cNvPr id="29" name="Right Triangle 28"/>
            <p:cNvSpPr/>
            <p:nvPr/>
          </p:nvSpPr>
          <p:spPr>
            <a:xfrm>
              <a:off x="1974484" y="3397899"/>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grpSp>
      <p:grpSp>
        <p:nvGrpSpPr>
          <p:cNvPr id="32" name="Group 31"/>
          <p:cNvGrpSpPr/>
          <p:nvPr/>
        </p:nvGrpSpPr>
        <p:grpSpPr>
          <a:xfrm>
            <a:off x="6781801" y="1640212"/>
            <a:ext cx="3653823" cy="2992883"/>
            <a:chOff x="32702" y="1600200"/>
            <a:chExt cx="3653823" cy="2992883"/>
          </a:xfrm>
        </p:grpSpPr>
        <p:cxnSp>
          <p:nvCxnSpPr>
            <p:cNvPr id="33" name="Straight Arrow Connector 32"/>
            <p:cNvCxnSpPr>
              <a:stCxn id="35" idx="5"/>
              <a:endCxn id="34" idx="1"/>
            </p:cNvCxnSpPr>
            <p:nvPr/>
          </p:nvCxnSpPr>
          <p:spPr>
            <a:xfrm>
              <a:off x="2090381" y="2596494"/>
              <a:ext cx="649471" cy="51170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2653567" y="3021911"/>
              <a:ext cx="589190" cy="58919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Z</a:t>
              </a:r>
            </a:p>
          </p:txBody>
        </p:sp>
        <p:sp>
          <p:nvSpPr>
            <p:cNvPr id="35" name="Oval 34"/>
            <p:cNvSpPr/>
            <p:nvPr/>
          </p:nvSpPr>
          <p:spPr>
            <a:xfrm>
              <a:off x="1587476" y="2093589"/>
              <a:ext cx="589190" cy="58919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b="1" dirty="0"/>
                <a:t>Y</a:t>
              </a:r>
            </a:p>
          </p:txBody>
        </p:sp>
        <p:sp>
          <p:nvSpPr>
            <p:cNvPr id="36" name="Right Triangle 35"/>
            <p:cNvSpPr/>
            <p:nvPr/>
          </p:nvSpPr>
          <p:spPr>
            <a:xfrm>
              <a:off x="1072830" y="3608874"/>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37" name="Right Triangle 36"/>
            <p:cNvSpPr/>
            <p:nvPr/>
          </p:nvSpPr>
          <p:spPr>
            <a:xfrm flipH="1">
              <a:off x="32702" y="3611101"/>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38" name="Right Triangle 37"/>
            <p:cNvSpPr/>
            <p:nvPr/>
          </p:nvSpPr>
          <p:spPr>
            <a:xfrm>
              <a:off x="3146435" y="3611101"/>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D</a:t>
              </a:r>
            </a:p>
          </p:txBody>
        </p:sp>
        <p:sp>
          <p:nvSpPr>
            <p:cNvPr id="39" name="TextBox 38"/>
            <p:cNvSpPr txBox="1"/>
            <p:nvPr/>
          </p:nvSpPr>
          <p:spPr>
            <a:xfrm>
              <a:off x="761074" y="1600200"/>
              <a:ext cx="2210725" cy="369332"/>
            </a:xfrm>
            <a:prstGeom prst="rect">
              <a:avLst/>
            </a:prstGeom>
            <a:noFill/>
          </p:spPr>
          <p:txBody>
            <a:bodyPr wrap="square" rtlCol="0">
              <a:spAutoFit/>
            </a:bodyPr>
            <a:lstStyle/>
            <a:p>
              <a:r>
                <a:rPr lang="en-US" dirty="0"/>
                <a:t>Current</a:t>
              </a:r>
            </a:p>
          </p:txBody>
        </p:sp>
        <p:cxnSp>
          <p:nvCxnSpPr>
            <p:cNvPr id="40" name="Straight Arrow Connector 39"/>
            <p:cNvCxnSpPr/>
            <p:nvPr/>
          </p:nvCxnSpPr>
          <p:spPr>
            <a:xfrm>
              <a:off x="1284636" y="1908171"/>
              <a:ext cx="303800" cy="151888"/>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35" idx="3"/>
              <a:endCxn id="52" idx="7"/>
            </p:cNvCxnSpPr>
            <p:nvPr/>
          </p:nvCxnSpPr>
          <p:spPr>
            <a:xfrm flipH="1">
              <a:off x="1035645" y="2596494"/>
              <a:ext cx="638116" cy="54716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52" name="Oval 51"/>
            <p:cNvSpPr/>
            <p:nvPr/>
          </p:nvSpPr>
          <p:spPr>
            <a:xfrm>
              <a:off x="532740" y="3057370"/>
              <a:ext cx="589190" cy="58919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X</a:t>
              </a:r>
            </a:p>
          </p:txBody>
        </p:sp>
        <p:sp>
          <p:nvSpPr>
            <p:cNvPr id="53" name="Right Triangle 52"/>
            <p:cNvSpPr/>
            <p:nvPr/>
          </p:nvSpPr>
          <p:spPr>
            <a:xfrm flipH="1">
              <a:off x="2209799" y="3611101"/>
              <a:ext cx="540090" cy="981982"/>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grpSp>
    </p:spTree>
    <p:extLst>
      <p:ext uri="{BB962C8B-B14F-4D97-AF65-F5344CB8AC3E}">
        <p14:creationId xmlns:p14="http://schemas.microsoft.com/office/powerpoint/2010/main" val="13625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fade">
                                      <p:cBhvr>
                                        <p:cTn id="12"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5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Recolor</a:t>
            </a:r>
          </a:p>
        </p:txBody>
      </p:sp>
      <p:sp>
        <p:nvSpPr>
          <p:cNvPr id="13" name="TextBox 12"/>
          <p:cNvSpPr txBox="1"/>
          <p:nvPr/>
        </p:nvSpPr>
        <p:spPr>
          <a:xfrm>
            <a:off x="2524992" y="5613039"/>
            <a:ext cx="7304809" cy="1077218"/>
          </a:xfrm>
          <a:prstGeom prst="rect">
            <a:avLst/>
          </a:prstGeom>
          <a:noFill/>
        </p:spPr>
        <p:txBody>
          <a:bodyPr wrap="square" rtlCol="0">
            <a:spAutoFit/>
          </a:bodyPr>
          <a:lstStyle/>
          <a:p>
            <a:pPr algn="ctr"/>
            <a:r>
              <a:rPr lang="en-US" sz="3200" dirty="0"/>
              <a:t>We recolor both children and the current node when both children are red</a:t>
            </a:r>
          </a:p>
        </p:txBody>
      </p:sp>
      <p:grpSp>
        <p:nvGrpSpPr>
          <p:cNvPr id="19" name="Group 18"/>
          <p:cNvGrpSpPr/>
          <p:nvPr/>
        </p:nvGrpSpPr>
        <p:grpSpPr>
          <a:xfrm>
            <a:off x="1625450" y="1905000"/>
            <a:ext cx="4165751" cy="3343500"/>
            <a:chOff x="468028" y="1905000"/>
            <a:chExt cx="4165751" cy="3343500"/>
          </a:xfrm>
        </p:grpSpPr>
        <p:cxnSp>
          <p:nvCxnSpPr>
            <p:cNvPr id="5" name="Straight Arrow Connector 4"/>
            <p:cNvCxnSpPr>
              <a:stCxn id="6" idx="3"/>
              <a:endCxn id="7" idx="7"/>
            </p:cNvCxnSpPr>
            <p:nvPr/>
          </p:nvCxnSpPr>
          <p:spPr>
            <a:xfrm flipH="1">
              <a:off x="1601935" y="2845169"/>
              <a:ext cx="725413" cy="7195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2223871" y="2242064"/>
              <a:ext cx="706582" cy="706582"/>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400" b="1" dirty="0"/>
                <a:t>Y</a:t>
              </a:r>
            </a:p>
          </p:txBody>
        </p:sp>
        <p:sp>
          <p:nvSpPr>
            <p:cNvPr id="7" name="Oval 6"/>
            <p:cNvSpPr/>
            <p:nvPr/>
          </p:nvSpPr>
          <p:spPr>
            <a:xfrm>
              <a:off x="998830" y="3461264"/>
              <a:ext cx="706582" cy="70658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X</a:t>
              </a:r>
            </a:p>
          </p:txBody>
        </p:sp>
        <p:sp>
          <p:nvSpPr>
            <p:cNvPr id="8" name="Right Triangle 7"/>
            <p:cNvSpPr/>
            <p:nvPr/>
          </p:nvSpPr>
          <p:spPr>
            <a:xfrm>
              <a:off x="1656492"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9" name="Right Triangle 8"/>
            <p:cNvSpPr/>
            <p:nvPr/>
          </p:nvSpPr>
          <p:spPr>
            <a:xfrm flipH="1">
              <a:off x="468028"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10" name="Right Triangle 9"/>
            <p:cNvSpPr/>
            <p:nvPr/>
          </p:nvSpPr>
          <p:spPr>
            <a:xfrm>
              <a:off x="3986079"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D</a:t>
              </a:r>
            </a:p>
          </p:txBody>
        </p:sp>
        <p:sp>
          <p:nvSpPr>
            <p:cNvPr id="11" name="TextBox 10"/>
            <p:cNvSpPr txBox="1"/>
            <p:nvPr/>
          </p:nvSpPr>
          <p:spPr>
            <a:xfrm>
              <a:off x="1082602" y="1905000"/>
              <a:ext cx="2651198" cy="369332"/>
            </a:xfrm>
            <a:prstGeom prst="rect">
              <a:avLst/>
            </a:prstGeom>
            <a:noFill/>
          </p:spPr>
          <p:txBody>
            <a:bodyPr wrap="square" rtlCol="0">
              <a:spAutoFit/>
            </a:bodyPr>
            <a:lstStyle/>
            <a:p>
              <a:r>
                <a:rPr lang="en-US" dirty="0"/>
                <a:t>Current</a:t>
              </a:r>
            </a:p>
          </p:txBody>
        </p:sp>
        <p:cxnSp>
          <p:nvCxnSpPr>
            <p:cNvPr id="12" name="Straight Arrow Connector 11"/>
            <p:cNvCxnSpPr/>
            <p:nvPr/>
          </p:nvCxnSpPr>
          <p:spPr>
            <a:xfrm>
              <a:off x="1710480" y="2274332"/>
              <a:ext cx="364330" cy="18215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5"/>
              <a:endCxn id="15" idx="1"/>
            </p:cNvCxnSpPr>
            <p:nvPr/>
          </p:nvCxnSpPr>
          <p:spPr>
            <a:xfrm>
              <a:off x="2826976" y="2845169"/>
              <a:ext cx="629301" cy="7195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3352800" y="3461264"/>
              <a:ext cx="706582" cy="70658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Z</a:t>
              </a:r>
            </a:p>
          </p:txBody>
        </p:sp>
        <p:sp>
          <p:nvSpPr>
            <p:cNvPr id="18" name="Right Triangle 17"/>
            <p:cNvSpPr/>
            <p:nvPr/>
          </p:nvSpPr>
          <p:spPr>
            <a:xfrm flipH="1">
              <a:off x="2797615"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grpSp>
      <p:grpSp>
        <p:nvGrpSpPr>
          <p:cNvPr id="20" name="Group 19"/>
          <p:cNvGrpSpPr/>
          <p:nvPr/>
        </p:nvGrpSpPr>
        <p:grpSpPr>
          <a:xfrm>
            <a:off x="6426050" y="1905000"/>
            <a:ext cx="4165751" cy="3343500"/>
            <a:chOff x="468028" y="1905000"/>
            <a:chExt cx="4165751" cy="3343500"/>
          </a:xfrm>
        </p:grpSpPr>
        <p:cxnSp>
          <p:nvCxnSpPr>
            <p:cNvPr id="21" name="Straight Arrow Connector 20"/>
            <p:cNvCxnSpPr>
              <a:stCxn id="22" idx="3"/>
              <a:endCxn id="23" idx="7"/>
            </p:cNvCxnSpPr>
            <p:nvPr/>
          </p:nvCxnSpPr>
          <p:spPr>
            <a:xfrm flipH="1">
              <a:off x="1601935" y="2845169"/>
              <a:ext cx="725413" cy="7195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2223871" y="2242064"/>
              <a:ext cx="706582" cy="70658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a:t>Y</a:t>
              </a:r>
            </a:p>
          </p:txBody>
        </p:sp>
        <p:sp>
          <p:nvSpPr>
            <p:cNvPr id="23" name="Oval 22"/>
            <p:cNvSpPr/>
            <p:nvPr/>
          </p:nvSpPr>
          <p:spPr>
            <a:xfrm>
              <a:off x="998830" y="3461264"/>
              <a:ext cx="706582" cy="706582"/>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400" b="1" dirty="0"/>
                <a:t>X</a:t>
              </a:r>
            </a:p>
          </p:txBody>
        </p:sp>
        <p:sp>
          <p:nvSpPr>
            <p:cNvPr id="24" name="Right Triangle 23"/>
            <p:cNvSpPr/>
            <p:nvPr/>
          </p:nvSpPr>
          <p:spPr>
            <a:xfrm>
              <a:off x="1656492"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B</a:t>
              </a:r>
            </a:p>
          </p:txBody>
        </p:sp>
        <p:sp>
          <p:nvSpPr>
            <p:cNvPr id="25" name="Right Triangle 24"/>
            <p:cNvSpPr/>
            <p:nvPr/>
          </p:nvSpPr>
          <p:spPr>
            <a:xfrm flipH="1">
              <a:off x="468028"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A</a:t>
              </a:r>
            </a:p>
          </p:txBody>
        </p:sp>
        <p:sp>
          <p:nvSpPr>
            <p:cNvPr id="26" name="Right Triangle 25"/>
            <p:cNvSpPr/>
            <p:nvPr/>
          </p:nvSpPr>
          <p:spPr>
            <a:xfrm>
              <a:off x="3986079"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D</a:t>
              </a:r>
            </a:p>
          </p:txBody>
        </p:sp>
        <p:sp>
          <p:nvSpPr>
            <p:cNvPr id="27" name="TextBox 26"/>
            <p:cNvSpPr txBox="1"/>
            <p:nvPr/>
          </p:nvSpPr>
          <p:spPr>
            <a:xfrm>
              <a:off x="1082602" y="1905000"/>
              <a:ext cx="2651198" cy="369332"/>
            </a:xfrm>
            <a:prstGeom prst="rect">
              <a:avLst/>
            </a:prstGeom>
            <a:noFill/>
          </p:spPr>
          <p:txBody>
            <a:bodyPr wrap="square" rtlCol="0">
              <a:spAutoFit/>
            </a:bodyPr>
            <a:lstStyle/>
            <a:p>
              <a:r>
                <a:rPr lang="en-US" dirty="0"/>
                <a:t>Current</a:t>
              </a:r>
            </a:p>
          </p:txBody>
        </p:sp>
        <p:cxnSp>
          <p:nvCxnSpPr>
            <p:cNvPr id="28" name="Straight Arrow Connector 27"/>
            <p:cNvCxnSpPr/>
            <p:nvPr/>
          </p:nvCxnSpPr>
          <p:spPr>
            <a:xfrm>
              <a:off x="1710480" y="2274332"/>
              <a:ext cx="364330" cy="18215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22" idx="5"/>
              <a:endCxn id="30" idx="1"/>
            </p:cNvCxnSpPr>
            <p:nvPr/>
          </p:nvCxnSpPr>
          <p:spPr>
            <a:xfrm>
              <a:off x="2826976" y="2845169"/>
              <a:ext cx="629301" cy="719572"/>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3352800" y="3461264"/>
              <a:ext cx="706582" cy="706582"/>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400" b="1" dirty="0"/>
                <a:t>Z</a:t>
              </a:r>
            </a:p>
          </p:txBody>
        </p:sp>
        <p:sp>
          <p:nvSpPr>
            <p:cNvPr id="31" name="Right Triangle 30"/>
            <p:cNvSpPr/>
            <p:nvPr/>
          </p:nvSpPr>
          <p:spPr>
            <a:xfrm flipH="1">
              <a:off x="2797615" y="4070864"/>
              <a:ext cx="647700" cy="1177636"/>
            </a:xfrm>
            <a:prstGeom prst="r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a:t>C</a:t>
              </a:r>
            </a:p>
          </p:txBody>
        </p:sp>
      </p:grpSp>
      <p:sp>
        <p:nvSpPr>
          <p:cNvPr id="32" name="Right Arrow 31"/>
          <p:cNvSpPr/>
          <p:nvPr/>
        </p:nvSpPr>
        <p:spPr>
          <a:xfrm>
            <a:off x="5791200" y="3352800"/>
            <a:ext cx="762000" cy="838200"/>
          </a:xfrm>
          <a:prstGeom prst="right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479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 hints</a:t>
            </a:r>
          </a:p>
        </p:txBody>
      </p:sp>
      <p:sp>
        <p:nvSpPr>
          <p:cNvPr id="3" name="Content Placeholder 2"/>
          <p:cNvSpPr>
            <a:spLocks noGrp="1"/>
          </p:cNvSpPr>
          <p:nvPr>
            <p:ph idx="1"/>
          </p:nvPr>
        </p:nvSpPr>
        <p:spPr/>
        <p:txBody>
          <a:bodyPr/>
          <a:lstStyle/>
          <a:p>
            <a:r>
              <a:rPr lang="en-US" dirty="0"/>
              <a:t>Learn how to do 2-3 tree insertions really well</a:t>
            </a:r>
          </a:p>
          <a:p>
            <a:r>
              <a:rPr lang="en-US" dirty="0"/>
              <a:t>Then, learn how you can map a 2-3 tree onto a red-back tree</a:t>
            </a:r>
          </a:p>
          <a:p>
            <a:r>
              <a:rPr lang="en-US" dirty="0"/>
              <a:t>It's much easier to make a 2-3 tree and then figure out the corresponding red-black tree than it is to build a red-black tree from scratch</a:t>
            </a:r>
          </a:p>
        </p:txBody>
      </p:sp>
    </p:spTree>
    <p:extLst>
      <p:ext uri="{BB962C8B-B14F-4D97-AF65-F5344CB8AC3E}">
        <p14:creationId xmlns:p14="http://schemas.microsoft.com/office/powerpoint/2010/main" val="2065538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p:txBody>
          <a:bodyPr/>
          <a:lstStyle/>
          <a:p>
            <a:r>
              <a:rPr lang="en-US" dirty="0"/>
              <a:t>Hash Tables</a:t>
            </a:r>
          </a:p>
        </p:txBody>
      </p:sp>
    </p:spTree>
    <p:extLst>
      <p:ext uri="{BB962C8B-B14F-4D97-AF65-F5344CB8AC3E}">
        <p14:creationId xmlns:p14="http://schemas.microsoft.com/office/powerpoint/2010/main" val="15751606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Hash tables: theory</a:t>
            </a:r>
          </a:p>
        </p:txBody>
      </p:sp>
      <p:sp>
        <p:nvSpPr>
          <p:cNvPr id="3" name="Content Placeholder 2"/>
          <p:cNvSpPr>
            <a:spLocks noGrp="1"/>
          </p:cNvSpPr>
          <p:nvPr>
            <p:ph idx="1"/>
          </p:nvPr>
        </p:nvSpPr>
        <p:spPr/>
        <p:txBody>
          <a:bodyPr/>
          <a:lstStyle/>
          <a:p>
            <a:r>
              <a:rPr lang="en-US" dirty="0"/>
              <a:t>We make a huge array, so big that we’ll have more spaces in the array than we expect data values</a:t>
            </a:r>
          </a:p>
          <a:p>
            <a:r>
              <a:rPr lang="en-US" dirty="0"/>
              <a:t>We use a </a:t>
            </a:r>
            <a:r>
              <a:rPr lang="en-US" b="1" dirty="0"/>
              <a:t>hashing function</a:t>
            </a:r>
            <a:r>
              <a:rPr lang="en-US" dirty="0"/>
              <a:t> that maps items to indexes in the array</a:t>
            </a:r>
          </a:p>
          <a:p>
            <a:r>
              <a:rPr lang="en-US" dirty="0"/>
              <a:t>Using the hashing function, we know where to put each item but also where to look for a particular item </a:t>
            </a:r>
          </a:p>
        </p:txBody>
      </p:sp>
    </p:spTree>
    <p:extLst>
      <p:ext uri="{BB962C8B-B14F-4D97-AF65-F5344CB8AC3E}">
        <p14:creationId xmlns:p14="http://schemas.microsoft.com/office/powerpoint/2010/main" val="100307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987552" y="1755648"/>
            <a:ext cx="10696448" cy="685800"/>
          </a:xfrm>
        </p:spPr>
        <p:txBody>
          <a:bodyPr/>
          <a:lstStyle/>
          <a:p>
            <a:endParaRPr lang="en-US" dirty="0"/>
          </a:p>
        </p:txBody>
      </p:sp>
      <p:sp>
        <p:nvSpPr>
          <p:cNvPr id="3" name="Title 2"/>
          <p:cNvSpPr>
            <a:spLocks noGrp="1"/>
          </p:cNvSpPr>
          <p:nvPr>
            <p:ph type="title"/>
          </p:nvPr>
        </p:nvSpPr>
        <p:spPr/>
        <p:txBody>
          <a:bodyPr/>
          <a:lstStyle/>
          <a:p>
            <a:r>
              <a:rPr lang="en-US" dirty="0"/>
              <a:t>Project 4</a:t>
            </a:r>
          </a:p>
        </p:txBody>
      </p:sp>
    </p:spTree>
    <p:extLst>
      <p:ext uri="{BB962C8B-B14F-4D97-AF65-F5344CB8AC3E}">
        <p14:creationId xmlns:p14="http://schemas.microsoft.com/office/powerpoint/2010/main" val="22318581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Hash table: issues</a:t>
            </a:r>
          </a:p>
        </p:txBody>
      </p:sp>
      <p:sp>
        <p:nvSpPr>
          <p:cNvPr id="3" name="Content Placeholder 2"/>
          <p:cNvSpPr>
            <a:spLocks noGrp="1"/>
          </p:cNvSpPr>
          <p:nvPr>
            <p:ph idx="1"/>
          </p:nvPr>
        </p:nvSpPr>
        <p:spPr/>
        <p:txBody>
          <a:bodyPr/>
          <a:lstStyle/>
          <a:p>
            <a:r>
              <a:rPr lang="en-US" dirty="0"/>
              <a:t>We are using a hash table for a space/time tradeoff</a:t>
            </a:r>
          </a:p>
          <a:p>
            <a:r>
              <a:rPr lang="en-US" dirty="0"/>
              <a:t>Lots of space means we can get down to O(1)</a:t>
            </a:r>
          </a:p>
          <a:p>
            <a:r>
              <a:rPr lang="en-US" dirty="0"/>
              <a:t>How much space do we need?</a:t>
            </a:r>
          </a:p>
          <a:p>
            <a:pPr lvl="1"/>
            <a:r>
              <a:rPr lang="en-US" dirty="0"/>
              <a:t>When the table gets too full, we may need to rehash everything</a:t>
            </a:r>
          </a:p>
          <a:p>
            <a:r>
              <a:rPr lang="en-US" dirty="0"/>
              <a:t>How do we pick a good hashing function?</a:t>
            </a:r>
          </a:p>
          <a:p>
            <a:r>
              <a:rPr lang="en-US" dirty="0"/>
              <a:t>What happens if two values </a:t>
            </a:r>
            <a:r>
              <a:rPr lang="en-US" b="1" dirty="0"/>
              <a:t>collide</a:t>
            </a:r>
            <a:r>
              <a:rPr lang="en-US" dirty="0"/>
              <a:t> (map to the same location)</a:t>
            </a:r>
          </a:p>
        </p:txBody>
      </p:sp>
    </p:spTree>
    <p:extLst>
      <p:ext uri="{BB962C8B-B14F-4D97-AF65-F5344CB8AC3E}">
        <p14:creationId xmlns:p14="http://schemas.microsoft.com/office/powerpoint/2010/main" val="2896648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Collisions</a:t>
            </a:r>
          </a:p>
        </p:txBody>
      </p:sp>
      <p:sp>
        <p:nvSpPr>
          <p:cNvPr id="3" name="Content Placeholder 2"/>
          <p:cNvSpPr>
            <a:spLocks noGrp="1"/>
          </p:cNvSpPr>
          <p:nvPr>
            <p:ph idx="1"/>
          </p:nvPr>
        </p:nvSpPr>
        <p:spPr/>
        <p:txBody>
          <a:bodyPr/>
          <a:lstStyle/>
          <a:p>
            <a:r>
              <a:rPr lang="en-US" dirty="0"/>
              <a:t>With open addressing, we look for some empty spot in the hash table to put the item</a:t>
            </a:r>
          </a:p>
          <a:p>
            <a:r>
              <a:rPr lang="en-US" dirty="0"/>
              <a:t>There are a few common strategies</a:t>
            </a:r>
          </a:p>
          <a:p>
            <a:pPr lvl="1"/>
            <a:r>
              <a:rPr lang="en-US" dirty="0"/>
              <a:t>Linear probing</a:t>
            </a:r>
          </a:p>
          <a:p>
            <a:pPr lvl="1"/>
            <a:r>
              <a:rPr lang="en-US" dirty="0"/>
              <a:t>Quadratic probing</a:t>
            </a:r>
          </a:p>
          <a:p>
            <a:pPr lvl="1"/>
            <a:r>
              <a:rPr lang="en-US" dirty="0"/>
              <a:t>Double hashing</a:t>
            </a:r>
          </a:p>
          <a:p>
            <a:r>
              <a:rPr lang="en-US" dirty="0"/>
              <a:t>Alternatively, we can use chaining</a:t>
            </a:r>
          </a:p>
          <a:p>
            <a:pPr lvl="1"/>
            <a:endParaRPr lang="en-US" dirty="0"/>
          </a:p>
        </p:txBody>
      </p:sp>
    </p:spTree>
    <p:extLst>
      <p:ext uri="{BB962C8B-B14F-4D97-AF65-F5344CB8AC3E}">
        <p14:creationId xmlns:p14="http://schemas.microsoft.com/office/powerpoint/2010/main" val="2689133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a:t>Graphs</a:t>
            </a:r>
          </a:p>
        </p:txBody>
      </p:sp>
    </p:spTree>
    <p:extLst>
      <p:ext uri="{BB962C8B-B14F-4D97-AF65-F5344CB8AC3E}">
        <p14:creationId xmlns:p14="http://schemas.microsoft.com/office/powerpoint/2010/main" val="38760707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Graphs</a:t>
            </a:r>
          </a:p>
        </p:txBody>
      </p:sp>
      <p:sp>
        <p:nvSpPr>
          <p:cNvPr id="5" name="Content Placeholder 4"/>
          <p:cNvSpPr>
            <a:spLocks noGrp="1"/>
          </p:cNvSpPr>
          <p:nvPr>
            <p:ph idx="1"/>
          </p:nvPr>
        </p:nvSpPr>
        <p:spPr/>
        <p:txBody>
          <a:bodyPr>
            <a:normAutofit lnSpcReduction="10000"/>
          </a:bodyPr>
          <a:lstStyle/>
          <a:p>
            <a:r>
              <a:rPr lang="en-US" dirty="0"/>
              <a:t>Edges</a:t>
            </a:r>
          </a:p>
          <a:p>
            <a:r>
              <a:rPr lang="en-US" dirty="0"/>
              <a:t>Nodes</a:t>
            </a:r>
          </a:p>
          <a:p>
            <a:r>
              <a:rPr lang="en-US" dirty="0"/>
              <a:t>Types</a:t>
            </a:r>
          </a:p>
          <a:p>
            <a:pPr lvl="1"/>
            <a:r>
              <a:rPr lang="en-US" dirty="0"/>
              <a:t>Undirected</a:t>
            </a:r>
          </a:p>
          <a:p>
            <a:pPr lvl="1"/>
            <a:r>
              <a:rPr lang="en-US" dirty="0"/>
              <a:t>Directed</a:t>
            </a:r>
          </a:p>
          <a:p>
            <a:pPr lvl="1"/>
            <a:r>
              <a:rPr lang="en-US" dirty="0" err="1"/>
              <a:t>Multigraphs</a:t>
            </a:r>
            <a:endParaRPr lang="en-US" dirty="0"/>
          </a:p>
          <a:p>
            <a:pPr lvl="1"/>
            <a:r>
              <a:rPr lang="en-US" dirty="0"/>
              <a:t>Weighted</a:t>
            </a:r>
          </a:p>
          <a:p>
            <a:pPr lvl="1"/>
            <a:r>
              <a:rPr lang="en-US" dirty="0"/>
              <a:t>Colored</a:t>
            </a:r>
          </a:p>
          <a:p>
            <a:pPr lvl="1"/>
            <a:r>
              <a:rPr lang="en-US" dirty="0"/>
              <a:t>Triangle inequality</a:t>
            </a:r>
          </a:p>
          <a:p>
            <a:endParaRPr lang="en-US" dirty="0"/>
          </a:p>
        </p:txBody>
      </p:sp>
    </p:spTree>
    <p:extLst>
      <p:ext uri="{BB962C8B-B14F-4D97-AF65-F5344CB8AC3E}">
        <p14:creationId xmlns:p14="http://schemas.microsoft.com/office/powerpoint/2010/main" val="1070943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Traversals</a:t>
            </a:r>
          </a:p>
        </p:txBody>
      </p:sp>
      <p:sp>
        <p:nvSpPr>
          <p:cNvPr id="3" name="Content Placeholder 2"/>
          <p:cNvSpPr>
            <a:spLocks noGrp="1"/>
          </p:cNvSpPr>
          <p:nvPr>
            <p:ph idx="1"/>
          </p:nvPr>
        </p:nvSpPr>
        <p:spPr/>
        <p:txBody>
          <a:bodyPr/>
          <a:lstStyle/>
          <a:p>
            <a:r>
              <a:rPr lang="en-US" dirty="0"/>
              <a:t>Depth First Search</a:t>
            </a:r>
          </a:p>
          <a:p>
            <a:pPr lvl="1"/>
            <a:r>
              <a:rPr lang="en-US" dirty="0"/>
              <a:t>Cycle detection</a:t>
            </a:r>
          </a:p>
          <a:p>
            <a:pPr lvl="1"/>
            <a:r>
              <a:rPr lang="en-US" dirty="0"/>
              <a:t>Connectivity</a:t>
            </a:r>
          </a:p>
          <a:p>
            <a:pPr lvl="1"/>
            <a:endParaRPr lang="en-US" dirty="0"/>
          </a:p>
          <a:p>
            <a:r>
              <a:rPr lang="en-US" dirty="0"/>
              <a:t>Breadth First Search</a:t>
            </a:r>
          </a:p>
        </p:txBody>
      </p:sp>
    </p:spTree>
    <p:extLst>
      <p:ext uri="{BB962C8B-B14F-4D97-AF65-F5344CB8AC3E}">
        <p14:creationId xmlns:p14="http://schemas.microsoft.com/office/powerpoint/2010/main" val="28067737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Dijkstra’s Algorithm</a:t>
            </a:r>
            <a:endParaRPr lang="en-US" dirty="0"/>
          </a:p>
        </p:txBody>
      </p:sp>
      <p:sp>
        <p:nvSpPr>
          <p:cNvPr id="3" name="Content Placeholder 2"/>
          <p:cNvSpPr>
            <a:spLocks noGrp="1"/>
          </p:cNvSpPr>
          <p:nvPr>
            <p:ph idx="1"/>
          </p:nvPr>
        </p:nvSpPr>
        <p:spPr/>
        <p:txBody>
          <a:bodyPr>
            <a:normAutofit lnSpcReduction="10000"/>
          </a:bodyPr>
          <a:lstStyle/>
          <a:p>
            <a:r>
              <a:rPr lang="en-US" dirty="0"/>
              <a:t>Start with two sets, </a:t>
            </a:r>
            <a:r>
              <a:rPr lang="en-US" b="1" i="1" dirty="0"/>
              <a:t>S</a:t>
            </a:r>
            <a:r>
              <a:rPr lang="en-US" dirty="0"/>
              <a:t> and </a:t>
            </a:r>
            <a:r>
              <a:rPr lang="en-US" b="1" i="1" dirty="0"/>
              <a:t>V</a:t>
            </a:r>
            <a:r>
              <a:rPr lang="en-US" dirty="0"/>
              <a:t>:</a:t>
            </a:r>
          </a:p>
          <a:p>
            <a:pPr lvl="1"/>
            <a:r>
              <a:rPr lang="en-US" b="1" i="1" dirty="0"/>
              <a:t>S</a:t>
            </a:r>
            <a:r>
              <a:rPr lang="en-US" dirty="0"/>
              <a:t> has the starting node in it</a:t>
            </a:r>
          </a:p>
          <a:p>
            <a:pPr lvl="1"/>
            <a:r>
              <a:rPr lang="en-US" b="1" i="1" dirty="0"/>
              <a:t>V</a:t>
            </a:r>
            <a:r>
              <a:rPr lang="en-US" dirty="0"/>
              <a:t> has everything else</a:t>
            </a:r>
          </a:p>
          <a:p>
            <a:pPr marL="633222" indent="-514350">
              <a:buFont typeface="+mj-lt"/>
              <a:buAutoNum type="arabicPeriod"/>
            </a:pPr>
            <a:r>
              <a:rPr lang="en-US" dirty="0"/>
              <a:t>Set the distance to all nodes in </a:t>
            </a:r>
            <a:r>
              <a:rPr lang="en-US" b="1" i="1" dirty="0"/>
              <a:t>V</a:t>
            </a:r>
            <a:r>
              <a:rPr lang="en-US" dirty="0"/>
              <a:t> to ∞</a:t>
            </a:r>
          </a:p>
          <a:p>
            <a:pPr marL="633222" indent="-514350">
              <a:buFont typeface="+mj-lt"/>
              <a:buAutoNum type="arabicPeriod"/>
            </a:pPr>
            <a:r>
              <a:rPr lang="en-US" dirty="0"/>
              <a:t>Find the node </a:t>
            </a:r>
            <a:r>
              <a:rPr lang="en-US" b="1" i="1" dirty="0"/>
              <a:t>u</a:t>
            </a:r>
            <a:r>
              <a:rPr lang="en-US" dirty="0"/>
              <a:t> in </a:t>
            </a:r>
            <a:r>
              <a:rPr lang="en-US" b="1" i="1" dirty="0"/>
              <a:t>V</a:t>
            </a:r>
            <a:r>
              <a:rPr lang="en-US" dirty="0"/>
              <a:t> with the smallest </a:t>
            </a:r>
            <a:r>
              <a:rPr lang="en-US" b="1" i="1" dirty="0"/>
              <a:t>d</a:t>
            </a:r>
            <a:r>
              <a:rPr lang="en-US" dirty="0"/>
              <a:t>(</a:t>
            </a:r>
            <a:r>
              <a:rPr lang="en-US" b="1" i="1" dirty="0"/>
              <a:t>u</a:t>
            </a:r>
            <a:r>
              <a:rPr lang="en-US" dirty="0"/>
              <a:t>)</a:t>
            </a:r>
          </a:p>
          <a:p>
            <a:pPr marL="633222" indent="-514350">
              <a:buFont typeface="+mj-lt"/>
              <a:buAutoNum type="arabicPeriod"/>
            </a:pPr>
            <a:r>
              <a:rPr lang="en-US" dirty="0"/>
              <a:t>For every neighbor </a:t>
            </a:r>
            <a:r>
              <a:rPr lang="en-US" b="1" i="1" dirty="0"/>
              <a:t>v</a:t>
            </a:r>
            <a:r>
              <a:rPr lang="en-US" dirty="0"/>
              <a:t> of </a:t>
            </a:r>
            <a:r>
              <a:rPr lang="en-US" b="1" i="1" dirty="0"/>
              <a:t>u</a:t>
            </a:r>
            <a:r>
              <a:rPr lang="en-US" dirty="0"/>
              <a:t> in V</a:t>
            </a:r>
          </a:p>
          <a:p>
            <a:pPr marL="1225296" lvl="2" indent="-457200">
              <a:buFont typeface="+mj-lt"/>
              <a:buAutoNum type="alphaLcParenR"/>
            </a:pPr>
            <a:r>
              <a:rPr lang="en-US" dirty="0"/>
              <a:t>If </a:t>
            </a:r>
            <a:r>
              <a:rPr lang="en-US" b="1" i="1" dirty="0"/>
              <a:t>d</a:t>
            </a:r>
            <a:r>
              <a:rPr lang="en-US" dirty="0"/>
              <a:t>(</a:t>
            </a:r>
            <a:r>
              <a:rPr lang="en-US" b="1" i="1" dirty="0"/>
              <a:t>v</a:t>
            </a:r>
            <a:r>
              <a:rPr lang="en-US" dirty="0"/>
              <a:t>) &gt; </a:t>
            </a:r>
            <a:r>
              <a:rPr lang="en-US" b="1" i="1" dirty="0"/>
              <a:t>d</a:t>
            </a:r>
            <a:r>
              <a:rPr lang="en-US" dirty="0"/>
              <a:t>(</a:t>
            </a:r>
            <a:r>
              <a:rPr lang="en-US" b="1" i="1" dirty="0"/>
              <a:t>u</a:t>
            </a:r>
            <a:r>
              <a:rPr lang="en-US" dirty="0"/>
              <a:t>) + </a:t>
            </a:r>
            <a:r>
              <a:rPr lang="en-US" b="1" i="1" dirty="0"/>
              <a:t>d</a:t>
            </a:r>
            <a:r>
              <a:rPr lang="en-US" dirty="0"/>
              <a:t>(</a:t>
            </a:r>
            <a:r>
              <a:rPr lang="en-US" b="1" i="1" dirty="0" err="1"/>
              <a:t>u</a:t>
            </a:r>
            <a:r>
              <a:rPr lang="en-US" dirty="0" err="1"/>
              <a:t>,</a:t>
            </a:r>
            <a:r>
              <a:rPr lang="en-US" b="1" i="1" dirty="0" err="1"/>
              <a:t>v</a:t>
            </a:r>
            <a:r>
              <a:rPr lang="en-US" dirty="0"/>
              <a:t>)</a:t>
            </a:r>
          </a:p>
          <a:p>
            <a:pPr marL="1225296" lvl="2" indent="-457200">
              <a:buFont typeface="+mj-lt"/>
              <a:buAutoNum type="alphaLcParenR"/>
            </a:pPr>
            <a:r>
              <a:rPr lang="en-US" dirty="0"/>
              <a:t>	Set </a:t>
            </a:r>
            <a:r>
              <a:rPr lang="en-US" b="1" i="1" dirty="0"/>
              <a:t>d</a:t>
            </a:r>
            <a:r>
              <a:rPr lang="en-US" dirty="0"/>
              <a:t>(</a:t>
            </a:r>
            <a:r>
              <a:rPr lang="en-US" b="1" i="1" dirty="0"/>
              <a:t>v</a:t>
            </a:r>
            <a:r>
              <a:rPr lang="en-US" dirty="0"/>
              <a:t>) = </a:t>
            </a:r>
            <a:r>
              <a:rPr lang="en-US" b="1" i="1" dirty="0"/>
              <a:t>d</a:t>
            </a:r>
            <a:r>
              <a:rPr lang="en-US" dirty="0"/>
              <a:t>(</a:t>
            </a:r>
            <a:r>
              <a:rPr lang="en-US" b="1" i="1" dirty="0"/>
              <a:t>u</a:t>
            </a:r>
            <a:r>
              <a:rPr lang="en-US" dirty="0"/>
              <a:t>) + </a:t>
            </a:r>
            <a:r>
              <a:rPr lang="en-US" b="1" i="1" dirty="0"/>
              <a:t>d</a:t>
            </a:r>
            <a:r>
              <a:rPr lang="en-US" dirty="0"/>
              <a:t>(</a:t>
            </a:r>
            <a:r>
              <a:rPr lang="en-US" b="1" i="1" dirty="0" err="1"/>
              <a:t>u</a:t>
            </a:r>
            <a:r>
              <a:rPr lang="en-US" dirty="0" err="1"/>
              <a:t>,</a:t>
            </a:r>
            <a:r>
              <a:rPr lang="en-US" b="1" i="1" dirty="0" err="1"/>
              <a:t>v</a:t>
            </a:r>
            <a:r>
              <a:rPr lang="en-US" dirty="0"/>
              <a:t>)</a:t>
            </a:r>
          </a:p>
          <a:p>
            <a:pPr marL="633222" indent="-514350">
              <a:buFont typeface="+mj-lt"/>
              <a:buAutoNum type="arabicPeriod"/>
            </a:pPr>
            <a:r>
              <a:rPr lang="en-US" dirty="0"/>
              <a:t>Move </a:t>
            </a:r>
            <a:r>
              <a:rPr lang="en-US" b="1" i="1" dirty="0"/>
              <a:t>u</a:t>
            </a:r>
            <a:r>
              <a:rPr lang="en-US" dirty="0"/>
              <a:t> from </a:t>
            </a:r>
            <a:r>
              <a:rPr lang="en-US" b="1" i="1" dirty="0"/>
              <a:t>V</a:t>
            </a:r>
            <a:r>
              <a:rPr lang="en-US" dirty="0"/>
              <a:t> to </a:t>
            </a:r>
            <a:r>
              <a:rPr lang="en-US" b="1" i="1" dirty="0"/>
              <a:t>S</a:t>
            </a:r>
          </a:p>
          <a:p>
            <a:pPr marL="633222" indent="-514350">
              <a:buFont typeface="+mj-lt"/>
              <a:buAutoNum type="arabicPeriod"/>
            </a:pPr>
            <a:r>
              <a:rPr lang="en-US" dirty="0"/>
              <a:t>If </a:t>
            </a:r>
            <a:r>
              <a:rPr lang="en-US" b="1" i="1" dirty="0"/>
              <a:t>V</a:t>
            </a:r>
            <a:r>
              <a:rPr lang="en-US" dirty="0"/>
              <a:t> is not empty, go back to Step 2</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21013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Minimum Spanning Tree (MST)</a:t>
            </a:r>
            <a:endParaRPr lang="en-US" dirty="0"/>
          </a:p>
        </p:txBody>
      </p:sp>
      <p:sp>
        <p:nvSpPr>
          <p:cNvPr id="3" name="Content Placeholder 2"/>
          <p:cNvSpPr>
            <a:spLocks noGrp="1"/>
          </p:cNvSpPr>
          <p:nvPr>
            <p:ph idx="1"/>
          </p:nvPr>
        </p:nvSpPr>
        <p:spPr/>
        <p:txBody>
          <a:bodyPr/>
          <a:lstStyle/>
          <a:p>
            <a:r>
              <a:rPr lang="en-US" dirty="0"/>
              <a:t>Start with two sets, </a:t>
            </a:r>
            <a:r>
              <a:rPr lang="en-US" b="1" i="1" dirty="0"/>
              <a:t>S</a:t>
            </a:r>
            <a:r>
              <a:rPr lang="en-US" dirty="0"/>
              <a:t> and </a:t>
            </a:r>
            <a:r>
              <a:rPr lang="en-US" b="1" i="1" dirty="0"/>
              <a:t>V</a:t>
            </a:r>
            <a:r>
              <a:rPr lang="en-US" dirty="0"/>
              <a:t>:</a:t>
            </a:r>
          </a:p>
          <a:p>
            <a:pPr lvl="1"/>
            <a:r>
              <a:rPr lang="en-US" b="1" i="1" dirty="0"/>
              <a:t>S</a:t>
            </a:r>
            <a:r>
              <a:rPr lang="en-US" dirty="0"/>
              <a:t> has the starting node in it</a:t>
            </a:r>
          </a:p>
          <a:p>
            <a:pPr lvl="1"/>
            <a:r>
              <a:rPr lang="en-US" b="1" i="1" dirty="0"/>
              <a:t>V</a:t>
            </a:r>
            <a:r>
              <a:rPr lang="en-US" dirty="0"/>
              <a:t> has everything else</a:t>
            </a:r>
          </a:p>
          <a:p>
            <a:pPr marL="633222" indent="-514350">
              <a:buFont typeface="+mj-lt"/>
              <a:buAutoNum type="arabicPeriod"/>
            </a:pPr>
            <a:r>
              <a:rPr lang="en-US" dirty="0"/>
              <a:t>Find the node </a:t>
            </a:r>
            <a:r>
              <a:rPr lang="en-US" b="1" i="1" dirty="0"/>
              <a:t>u</a:t>
            </a:r>
            <a:r>
              <a:rPr lang="en-US" dirty="0"/>
              <a:t> in </a:t>
            </a:r>
            <a:r>
              <a:rPr lang="en-US" b="1" i="1" dirty="0"/>
              <a:t>V</a:t>
            </a:r>
            <a:r>
              <a:rPr lang="en-US" dirty="0"/>
              <a:t> that is closest to any node in </a:t>
            </a:r>
            <a:r>
              <a:rPr lang="en-US" b="1" i="1" dirty="0"/>
              <a:t>S</a:t>
            </a:r>
          </a:p>
          <a:p>
            <a:pPr marL="633222" indent="-514350">
              <a:buFont typeface="+mj-lt"/>
              <a:buAutoNum type="arabicPeriod"/>
            </a:pPr>
            <a:r>
              <a:rPr lang="en-US" dirty="0"/>
              <a:t>Put the edge to </a:t>
            </a:r>
            <a:r>
              <a:rPr lang="en-US" b="1" i="1" dirty="0"/>
              <a:t>u</a:t>
            </a:r>
            <a:r>
              <a:rPr lang="en-US" dirty="0"/>
              <a:t> into the MST</a:t>
            </a:r>
          </a:p>
          <a:p>
            <a:pPr marL="633222" indent="-514350">
              <a:buFont typeface="+mj-lt"/>
              <a:buAutoNum type="arabicPeriod"/>
            </a:pPr>
            <a:r>
              <a:rPr lang="en-US" dirty="0"/>
              <a:t>Move </a:t>
            </a:r>
            <a:r>
              <a:rPr lang="en-US" b="1" i="1" dirty="0"/>
              <a:t>u</a:t>
            </a:r>
            <a:r>
              <a:rPr lang="en-US" dirty="0"/>
              <a:t> from </a:t>
            </a:r>
            <a:r>
              <a:rPr lang="en-US" b="1" i="1" dirty="0"/>
              <a:t>V</a:t>
            </a:r>
            <a:r>
              <a:rPr lang="en-US" dirty="0"/>
              <a:t> to </a:t>
            </a:r>
            <a:r>
              <a:rPr lang="en-US" b="1" i="1" dirty="0"/>
              <a:t>S</a:t>
            </a:r>
          </a:p>
          <a:p>
            <a:pPr marL="633222" indent="-514350">
              <a:buFont typeface="+mj-lt"/>
              <a:buAutoNum type="arabicPeriod"/>
            </a:pPr>
            <a:r>
              <a:rPr lang="en-US" dirty="0"/>
              <a:t>If </a:t>
            </a:r>
            <a:r>
              <a:rPr lang="en-US" b="1" i="1" dirty="0"/>
              <a:t>V</a:t>
            </a:r>
            <a:r>
              <a:rPr lang="en-US" dirty="0"/>
              <a:t> is not empty, go back to Step 1</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451171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Quiz</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502298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a:t>Upcoming</a:t>
            </a:r>
          </a:p>
        </p:txBody>
      </p:sp>
    </p:spTree>
    <p:extLst>
      <p:ext uri="{BB962C8B-B14F-4D97-AF65-F5344CB8AC3E}">
        <p14:creationId xmlns:p14="http://schemas.microsoft.com/office/powerpoint/2010/main" val="3582409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normAutofit fontScale="92500" lnSpcReduction="20000"/>
          </a:bodyPr>
          <a:lstStyle/>
          <a:p>
            <a:r>
              <a:rPr lang="en-US" dirty="0"/>
              <a:t>Review everything after Exam 2</a:t>
            </a:r>
          </a:p>
          <a:p>
            <a:r>
              <a:rPr lang="en-US" dirty="0"/>
              <a:t>More graph stuff</a:t>
            </a:r>
          </a:p>
          <a:p>
            <a:pPr lvl="1"/>
            <a:r>
              <a:rPr lang="en-US" dirty="0"/>
              <a:t>Eulerian tours and paths</a:t>
            </a:r>
          </a:p>
          <a:p>
            <a:pPr lvl="1"/>
            <a:r>
              <a:rPr lang="en-US" dirty="0"/>
              <a:t>NP-completeness</a:t>
            </a:r>
          </a:p>
          <a:p>
            <a:pPr lvl="1"/>
            <a:r>
              <a:rPr lang="en-US" dirty="0"/>
              <a:t>Matching</a:t>
            </a:r>
          </a:p>
          <a:p>
            <a:r>
              <a:rPr lang="en-US" dirty="0"/>
              <a:t>B-trees</a:t>
            </a:r>
          </a:p>
          <a:p>
            <a:r>
              <a:rPr lang="en-US" dirty="0"/>
              <a:t>Network flow</a:t>
            </a:r>
          </a:p>
          <a:p>
            <a:r>
              <a:rPr lang="en-US" dirty="0"/>
              <a:t>Sorting</a:t>
            </a:r>
          </a:p>
          <a:p>
            <a:r>
              <a:rPr lang="en-US" dirty="0"/>
              <a:t>Heaps</a:t>
            </a:r>
          </a:p>
          <a:p>
            <a:r>
              <a:rPr lang="en-US" dirty="0"/>
              <a:t>Tries</a:t>
            </a:r>
          </a:p>
          <a:p>
            <a:r>
              <a:rPr lang="en-US" dirty="0"/>
              <a:t>Review Chapters 2, 4, 5, and 6</a:t>
            </a:r>
          </a:p>
          <a:p>
            <a:endParaRPr lang="en-US" dirty="0"/>
          </a:p>
        </p:txBody>
      </p:sp>
    </p:spTree>
    <p:extLst>
      <p:ext uri="{BB962C8B-B14F-4D97-AF65-F5344CB8AC3E}">
        <p14:creationId xmlns:p14="http://schemas.microsoft.com/office/powerpoint/2010/main" val="39809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Questions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954697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a:xfrm>
            <a:off x="609600" y="1775192"/>
            <a:ext cx="10972800" cy="4625609"/>
          </a:xfrm>
        </p:spPr>
        <p:txBody>
          <a:bodyPr>
            <a:normAutofit/>
          </a:bodyPr>
          <a:lstStyle/>
          <a:p>
            <a:r>
              <a:rPr lang="en-US" dirty="0"/>
              <a:t>Bring a question to class Friday!</a:t>
            </a:r>
          </a:p>
          <a:p>
            <a:pPr lvl="1"/>
            <a:r>
              <a:rPr lang="en-US" dirty="0"/>
              <a:t>Any question about any material in the course</a:t>
            </a:r>
            <a:endParaRPr lang="en-US" b="1" dirty="0"/>
          </a:p>
          <a:p>
            <a:r>
              <a:rPr lang="en-US" b="1" dirty="0"/>
              <a:t>Fill out course evaluations!</a:t>
            </a:r>
          </a:p>
          <a:p>
            <a:r>
              <a:rPr lang="en-US" b="1" dirty="0"/>
              <a:t>Finish Project 4</a:t>
            </a:r>
          </a:p>
          <a:p>
            <a:pPr lvl="1"/>
            <a:r>
              <a:rPr lang="en-US" b="1" dirty="0"/>
              <a:t>Due Friday</a:t>
            </a:r>
          </a:p>
          <a:p>
            <a:r>
              <a:rPr lang="en-US" b="1" dirty="0"/>
              <a:t>Study for final exam</a:t>
            </a:r>
          </a:p>
          <a:p>
            <a:pPr lvl="1"/>
            <a:r>
              <a:rPr lang="en-US" b="1" dirty="0"/>
              <a:t>Friday</a:t>
            </a:r>
            <a:r>
              <a:rPr lang="en-US" b="1"/>
              <a:t>, 12/13/2024 </a:t>
            </a:r>
            <a:r>
              <a:rPr lang="en-US" b="1" dirty="0"/>
              <a:t>from 10:15 a.m. - 12:15 p.m.</a:t>
            </a:r>
          </a:p>
          <a:p>
            <a:pPr lvl="1"/>
            <a:endParaRPr lang="en-US" b="1" dirty="0">
              <a:solidFill>
                <a:srgbClr val="FF0000"/>
              </a:solidFill>
            </a:endParaRPr>
          </a:p>
        </p:txBody>
      </p:sp>
    </p:spTree>
    <p:extLst>
      <p:ext uri="{BB962C8B-B14F-4D97-AF65-F5344CB8AC3E}">
        <p14:creationId xmlns:p14="http://schemas.microsoft.com/office/powerpoint/2010/main" val="366902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a:t>Recursion</a:t>
            </a:r>
          </a:p>
        </p:txBody>
      </p:sp>
    </p:spTree>
    <p:extLst>
      <p:ext uri="{BB962C8B-B14F-4D97-AF65-F5344CB8AC3E}">
        <p14:creationId xmlns:p14="http://schemas.microsoft.com/office/powerpoint/2010/main" val="538193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Recursion</a:t>
            </a:r>
          </a:p>
        </p:txBody>
      </p:sp>
      <p:sp>
        <p:nvSpPr>
          <p:cNvPr id="7" name="Content Placeholder 6"/>
          <p:cNvSpPr>
            <a:spLocks noGrp="1"/>
          </p:cNvSpPr>
          <p:nvPr>
            <p:ph idx="1"/>
          </p:nvPr>
        </p:nvSpPr>
        <p:spPr/>
        <p:txBody>
          <a:bodyPr/>
          <a:lstStyle/>
          <a:p>
            <a:r>
              <a:rPr lang="en-US" dirty="0"/>
              <a:t>Base case</a:t>
            </a:r>
          </a:p>
          <a:p>
            <a:pPr lvl="1"/>
            <a:r>
              <a:rPr lang="en-US" dirty="0"/>
              <a:t>Tells recursion when to stop</a:t>
            </a:r>
          </a:p>
          <a:p>
            <a:pPr lvl="1"/>
            <a:r>
              <a:rPr lang="en-US" dirty="0"/>
              <a:t>Can have multiple base cases</a:t>
            </a:r>
          </a:p>
          <a:p>
            <a:pPr lvl="1"/>
            <a:r>
              <a:rPr lang="en-US" dirty="0"/>
              <a:t>Have to have at least one or the recursion will never end</a:t>
            </a:r>
          </a:p>
          <a:p>
            <a:r>
              <a:rPr lang="en-US" dirty="0"/>
              <a:t>Recursive case</a:t>
            </a:r>
          </a:p>
          <a:p>
            <a:pPr lvl="1"/>
            <a:r>
              <a:rPr lang="en-US" dirty="0"/>
              <a:t>Tells recursion how to proceed one more step</a:t>
            </a:r>
          </a:p>
          <a:p>
            <a:pPr lvl="1"/>
            <a:r>
              <a:rPr lang="en-US" dirty="0"/>
              <a:t>Necessary to make recursion able to progress</a:t>
            </a:r>
          </a:p>
          <a:p>
            <a:pPr lvl="1"/>
            <a:r>
              <a:rPr lang="en-US" dirty="0"/>
              <a:t>Multiple recursive cases are possible</a:t>
            </a:r>
          </a:p>
        </p:txBody>
      </p:sp>
    </p:spTree>
    <p:extLst>
      <p:ext uri="{BB962C8B-B14F-4D97-AF65-F5344CB8AC3E}">
        <p14:creationId xmlns:p14="http://schemas.microsoft.com/office/powerpoint/2010/main" val="5767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function example</a:t>
            </a:r>
          </a:p>
        </p:txBody>
      </p:sp>
      <p:sp>
        <p:nvSpPr>
          <p:cNvPr id="3" name="Content Placeholder 2"/>
          <p:cNvSpPr>
            <a:spLocks noGrp="1"/>
          </p:cNvSpPr>
          <p:nvPr>
            <p:ph idx="1"/>
          </p:nvPr>
        </p:nvSpPr>
        <p:spPr/>
        <p:txBody>
          <a:bodyPr>
            <a:normAutofit/>
          </a:bodyPr>
          <a:lstStyle/>
          <a:p>
            <a:r>
              <a:rPr lang="en-US" dirty="0"/>
              <a:t>Factorial:</a:t>
            </a:r>
          </a:p>
          <a:p>
            <a:endParaRPr lang="en-US" dirty="0"/>
          </a:p>
          <a:p>
            <a:pPr>
              <a:buNone/>
            </a:pPr>
            <a:r>
              <a:rPr lang="en-US" b="1" dirty="0" err="1">
                <a:solidFill>
                  <a:schemeClr val="accent1"/>
                </a:solidFill>
                <a:latin typeface="Courier New" pitchFamily="49" charset="0"/>
                <a:cs typeface="Courier New" pitchFamily="49" charset="0"/>
              </a:rPr>
              <a:t>int</a:t>
            </a:r>
            <a:r>
              <a:rPr lang="en-US" b="1" dirty="0">
                <a:solidFill>
                  <a:schemeClr val="accent1"/>
                </a:solidFill>
                <a:latin typeface="Courier New" pitchFamily="49" charset="0"/>
                <a:cs typeface="Courier New" pitchFamily="49" charset="0"/>
              </a:rPr>
              <a:t> </a:t>
            </a:r>
            <a:r>
              <a:rPr lang="en-US" b="1" dirty="0">
                <a:latin typeface="Courier New" pitchFamily="49" charset="0"/>
                <a:cs typeface="Courier New" pitchFamily="49" charset="0"/>
              </a:rPr>
              <a:t>factorial(</a:t>
            </a:r>
            <a:r>
              <a:rPr lang="en-US" b="1" dirty="0">
                <a:solidFill>
                  <a:schemeClr val="accent1"/>
                </a:solidFill>
                <a:latin typeface="Courier New" pitchFamily="49" charset="0"/>
                <a:cs typeface="Courier New" pitchFamily="49" charset="0"/>
              </a:rPr>
              <a:t> </a:t>
            </a:r>
            <a:r>
              <a:rPr lang="en-US" b="1" dirty="0" err="1">
                <a:solidFill>
                  <a:schemeClr val="accent1"/>
                </a:solidFill>
                <a:latin typeface="Courier New" pitchFamily="49" charset="0"/>
                <a:cs typeface="Courier New" pitchFamily="49" charset="0"/>
              </a:rPr>
              <a:t>int</a:t>
            </a:r>
            <a:r>
              <a:rPr lang="en-US" b="1" dirty="0">
                <a:solidFill>
                  <a:schemeClr val="accent1"/>
                </a:solidFill>
                <a:latin typeface="Courier New" pitchFamily="49" charset="0"/>
                <a:cs typeface="Courier New" pitchFamily="49" charset="0"/>
              </a:rPr>
              <a:t> </a:t>
            </a:r>
            <a:r>
              <a:rPr lang="en-US" b="1" dirty="0">
                <a:latin typeface="Courier New" pitchFamily="49" charset="0"/>
                <a:cs typeface="Courier New" pitchFamily="49" charset="0"/>
              </a:rPr>
              <a:t>n )</a:t>
            </a:r>
          </a:p>
          <a:p>
            <a:pPr>
              <a:buNone/>
            </a:pPr>
            <a:r>
              <a:rPr lang="en-US" b="1" dirty="0">
                <a:latin typeface="Courier New" pitchFamily="49" charset="0"/>
                <a:cs typeface="Courier New" pitchFamily="49" charset="0"/>
              </a:rPr>
              <a:t>{</a:t>
            </a:r>
          </a:p>
          <a:p>
            <a:pPr>
              <a:buNone/>
            </a:pPr>
            <a:r>
              <a:rPr lang="en-US" b="1" dirty="0">
                <a:solidFill>
                  <a:schemeClr val="accent1"/>
                </a:solidFill>
                <a:latin typeface="Courier New" pitchFamily="49" charset="0"/>
                <a:cs typeface="Courier New" pitchFamily="49" charset="0"/>
              </a:rPr>
              <a:t>	if</a:t>
            </a:r>
            <a:r>
              <a:rPr lang="en-US" b="1" dirty="0">
                <a:latin typeface="Courier New" pitchFamily="49" charset="0"/>
                <a:cs typeface="Courier New" pitchFamily="49" charset="0"/>
              </a:rPr>
              <a:t>( n == 1 )</a:t>
            </a:r>
          </a:p>
          <a:p>
            <a:pPr>
              <a:buNone/>
            </a:pPr>
            <a:r>
              <a:rPr lang="en-US" b="1" dirty="0">
                <a:solidFill>
                  <a:schemeClr val="accent1"/>
                </a:solidFill>
                <a:latin typeface="Courier New" pitchFamily="49" charset="0"/>
                <a:cs typeface="Courier New" pitchFamily="49" charset="0"/>
              </a:rPr>
              <a:t>		return </a:t>
            </a:r>
            <a:r>
              <a:rPr lang="en-US" b="1" dirty="0">
                <a:latin typeface="Courier New" pitchFamily="49" charset="0"/>
                <a:cs typeface="Courier New" pitchFamily="49" charset="0"/>
              </a:rPr>
              <a:t>1;</a:t>
            </a:r>
          </a:p>
          <a:p>
            <a:pPr>
              <a:buNone/>
            </a:pPr>
            <a:r>
              <a:rPr lang="en-US" b="1" dirty="0">
                <a:solidFill>
                  <a:schemeClr val="accent1"/>
                </a:solidFill>
                <a:latin typeface="Courier New" pitchFamily="49" charset="0"/>
                <a:cs typeface="Courier New" pitchFamily="49" charset="0"/>
              </a:rPr>
              <a:t>	else</a:t>
            </a:r>
          </a:p>
          <a:p>
            <a:pPr>
              <a:buNone/>
            </a:pPr>
            <a:r>
              <a:rPr lang="en-US" b="1" dirty="0">
                <a:solidFill>
                  <a:schemeClr val="accent1"/>
                </a:solidFill>
                <a:latin typeface="Courier New" pitchFamily="49" charset="0"/>
                <a:cs typeface="Courier New" pitchFamily="49" charset="0"/>
              </a:rPr>
              <a:t>		return </a:t>
            </a:r>
            <a:r>
              <a:rPr lang="en-US" b="1" dirty="0">
                <a:latin typeface="Courier New" pitchFamily="49" charset="0"/>
                <a:cs typeface="Courier New" pitchFamily="49" charset="0"/>
              </a:rPr>
              <a:t>n * factorial( n – 1);</a:t>
            </a:r>
          </a:p>
          <a:p>
            <a:pPr>
              <a:buNone/>
            </a:pPr>
            <a:r>
              <a:rPr lang="en-US" b="1" dirty="0">
                <a:latin typeface="Courier New" pitchFamily="49" charset="0"/>
                <a:cs typeface="Courier New" pitchFamily="49" charset="0"/>
              </a:rPr>
              <a:t>}</a:t>
            </a:r>
          </a:p>
        </p:txBody>
      </p:sp>
    </p:spTree>
    <p:extLst>
      <p:ext uri="{BB962C8B-B14F-4D97-AF65-F5344CB8AC3E}">
        <p14:creationId xmlns:p14="http://schemas.microsoft.com/office/powerpoint/2010/main" val="3272196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dirty="0"/>
              <a:t>Recursion Problem</a:t>
            </a:r>
          </a:p>
        </p:txBody>
      </p:sp>
    </p:spTree>
    <p:extLst>
      <p:ext uri="{BB962C8B-B14F-4D97-AF65-F5344CB8AC3E}">
        <p14:creationId xmlns:p14="http://schemas.microsoft.com/office/powerpoint/2010/main" val="38215176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2388</TotalTime>
  <Words>1838</Words>
  <Application>Microsoft Office PowerPoint</Application>
  <PresentationFormat>Widescreen</PresentationFormat>
  <Paragraphs>329</Paragraphs>
  <Slides>50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50</vt:i4>
      </vt:variant>
    </vt:vector>
  </HeadingPairs>
  <TitlesOfParts>
    <vt:vector size="58" baseType="lpstr">
      <vt:lpstr>Arial</vt:lpstr>
      <vt:lpstr>Calibri</vt:lpstr>
      <vt:lpstr>Corbel</vt:lpstr>
      <vt:lpstr>Courier New</vt:lpstr>
      <vt:lpstr>Wingdings</vt:lpstr>
      <vt:lpstr>Wingdings 2</vt:lpstr>
      <vt:lpstr>Wingdings 3</vt:lpstr>
      <vt:lpstr>Module</vt:lpstr>
      <vt:lpstr>COMP 2100</vt:lpstr>
      <vt:lpstr>Last time</vt:lpstr>
      <vt:lpstr>Questions?</vt:lpstr>
      <vt:lpstr>Project 4</vt:lpstr>
      <vt:lpstr>Student Questions</vt:lpstr>
      <vt:lpstr>Recursion</vt:lpstr>
      <vt:lpstr>Recursion</vt:lpstr>
      <vt:lpstr>Recursive function example</vt:lpstr>
      <vt:lpstr>Recursion Problem</vt:lpstr>
      <vt:lpstr>N-Queens</vt:lpstr>
      <vt:lpstr>Symbol tables</vt:lpstr>
      <vt:lpstr>Symbol table ADT</vt:lpstr>
      <vt:lpstr>Trees</vt:lpstr>
      <vt:lpstr>Trees</vt:lpstr>
      <vt:lpstr>Terminology</vt:lpstr>
      <vt:lpstr>A tree</vt:lpstr>
      <vt:lpstr>Binary tree</vt:lpstr>
      <vt:lpstr>Binary tree</vt:lpstr>
      <vt:lpstr>Binary tree terminology</vt:lpstr>
      <vt:lpstr>Binary search tree (BST)</vt:lpstr>
      <vt:lpstr>Purpose of a BST</vt:lpstr>
      <vt:lpstr>Basic BST class</vt:lpstr>
      <vt:lpstr>Preorder</vt:lpstr>
      <vt:lpstr>Postorder</vt:lpstr>
      <vt:lpstr>Inorder</vt:lpstr>
      <vt:lpstr>Level order</vt:lpstr>
      <vt:lpstr>Level order algorithm</vt:lpstr>
      <vt:lpstr>Balancing trees</vt:lpstr>
      <vt:lpstr>2-3 trees</vt:lpstr>
      <vt:lpstr>2-3 tree properties</vt:lpstr>
      <vt:lpstr>How does that work?</vt:lpstr>
      <vt:lpstr>Red-black Trees</vt:lpstr>
      <vt:lpstr>Building the tree</vt:lpstr>
      <vt:lpstr>Left rotation</vt:lpstr>
      <vt:lpstr>Right rotation</vt:lpstr>
      <vt:lpstr>Recolor</vt:lpstr>
      <vt:lpstr>Exam hints</vt:lpstr>
      <vt:lpstr>Hash Tables</vt:lpstr>
      <vt:lpstr>Hash tables: theory</vt:lpstr>
      <vt:lpstr>Hash table: issues</vt:lpstr>
      <vt:lpstr>Collisions</vt:lpstr>
      <vt:lpstr>Graphs</vt:lpstr>
      <vt:lpstr>Graphs</vt:lpstr>
      <vt:lpstr>Traversals</vt:lpstr>
      <vt:lpstr>Dijkstra’s Algorithm</vt:lpstr>
      <vt:lpstr>Minimum Spanning Tree (MST)</vt:lpstr>
      <vt:lpstr>Quiz</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385</cp:revision>
  <dcterms:created xsi:type="dcterms:W3CDTF">2009-08-24T20:26:10Z</dcterms:created>
  <dcterms:modified xsi:type="dcterms:W3CDTF">2024-12-03T19:01:06Z</dcterms:modified>
</cp:coreProperties>
</file>